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57" r:id="rId3"/>
    <p:sldId id="269" r:id="rId4"/>
    <p:sldId id="268" r:id="rId5"/>
    <p:sldId id="267" r:id="rId6"/>
    <p:sldId id="258" r:id="rId7"/>
    <p:sldId id="259" r:id="rId8"/>
    <p:sldId id="260" r:id="rId9"/>
    <p:sldId id="261" r:id="rId10"/>
    <p:sldId id="262" r:id="rId11"/>
    <p:sldId id="263"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753"/>
    <p:restoredTop sz="94695"/>
  </p:normalViewPr>
  <p:slideViewPr>
    <p:cSldViewPr snapToGrid="0" snapToObjects="1">
      <p:cViewPr varScale="1">
        <p:scale>
          <a:sx n="113" d="100"/>
          <a:sy n="113" d="100"/>
        </p:scale>
        <p:origin x="68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9/30/17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2</a:t>
            </a:fld>
            <a:endParaRPr lang="en-US"/>
          </a:p>
        </p:txBody>
      </p:sp>
    </p:spTree>
    <p:extLst>
      <p:ext uri="{BB962C8B-B14F-4D97-AF65-F5344CB8AC3E}">
        <p14:creationId xmlns:p14="http://schemas.microsoft.com/office/powerpoint/2010/main" val="110550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ED1FAA7-5318-D344-88B7-3997D44E10C5}" type="slidenum">
              <a:rPr lang="en-US" smtClean="0"/>
              <a:t>3</a:t>
            </a:fld>
            <a:endParaRPr lang="en-US"/>
          </a:p>
        </p:txBody>
      </p:sp>
    </p:spTree>
    <p:extLst>
      <p:ext uri="{BB962C8B-B14F-4D97-AF65-F5344CB8AC3E}">
        <p14:creationId xmlns:p14="http://schemas.microsoft.com/office/powerpoint/2010/main" val="582919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9/30/17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9/30/17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9/30/17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9/30/17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9/30/17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9/30/17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9/30/17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9/30/17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9/30/17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azure.microsoft.com/en-in/services/iot-hub/" TargetMode="External"/><Relationship Id="rId3" Type="http://schemas.openxmlformats.org/officeDocument/2006/relationships/hyperlink" Target="http://www.pubnub.com/"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emf"/><Relationship Id="rId3" Type="http://schemas.openxmlformats.org/officeDocument/2006/relationships/image" Target="../media/image3.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Architecture Design</a:t>
            </a:r>
            <a:endParaRPr lang="en-US" dirty="0"/>
          </a:p>
        </p:txBody>
      </p:sp>
      <p:sp>
        <p:nvSpPr>
          <p:cNvPr id="3" name="Subtitle 2"/>
          <p:cNvSpPr>
            <a:spLocks noGrp="1"/>
          </p:cNvSpPr>
          <p:nvPr>
            <p:ph type="subTitle" idx="1"/>
          </p:nvPr>
        </p:nvSpPr>
        <p:spPr/>
        <p:txBody>
          <a:bodyPr/>
          <a:lstStyle/>
          <a:p>
            <a:r>
              <a:rPr lang="en-US" dirty="0" smtClean="0"/>
              <a:t>v0.1</a:t>
            </a:r>
            <a:endParaRPr lang="en-US" dirty="0"/>
          </a:p>
        </p:txBody>
      </p:sp>
    </p:spTree>
    <p:extLst>
      <p:ext uri="{BB962C8B-B14F-4D97-AF65-F5344CB8AC3E}">
        <p14:creationId xmlns:p14="http://schemas.microsoft.com/office/powerpoint/2010/main" val="7987934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IoT platform : data abstraction layers</a:t>
            </a:r>
          </a:p>
        </p:txBody>
      </p:sp>
      <p:pic>
        <p:nvPicPr>
          <p:cNvPr id="4" name="Content Placeholder 3"/>
          <p:cNvPicPr>
            <a:picLocks noGrp="1" noChangeAspect="1"/>
          </p:cNvPicPr>
          <p:nvPr>
            <p:ph idx="1"/>
          </p:nvPr>
        </p:nvPicPr>
        <p:blipFill>
          <a:blip r:embed="rId2"/>
          <a:stretch>
            <a:fillRect/>
          </a:stretch>
        </p:blipFill>
        <p:spPr>
          <a:xfrm>
            <a:off x="1088062" y="1690688"/>
            <a:ext cx="9218694" cy="4940504"/>
          </a:xfrm>
          <a:prstGeom prst="rect">
            <a:avLst/>
          </a:prstGeom>
        </p:spPr>
      </p:pic>
    </p:spTree>
    <p:extLst>
      <p:ext uri="{BB962C8B-B14F-4D97-AF65-F5344CB8AC3E}">
        <p14:creationId xmlns:p14="http://schemas.microsoft.com/office/powerpoint/2010/main" val="477163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Capturing an IoT System with a graph data base</a:t>
            </a:r>
          </a:p>
        </p:txBody>
      </p:sp>
      <p:pic>
        <p:nvPicPr>
          <p:cNvPr id="4" name="Content Placeholder 3"/>
          <p:cNvPicPr>
            <a:picLocks noGrp="1" noChangeAspect="1"/>
          </p:cNvPicPr>
          <p:nvPr>
            <p:ph idx="1"/>
          </p:nvPr>
        </p:nvPicPr>
        <p:blipFill>
          <a:blip r:embed="rId2"/>
          <a:stretch>
            <a:fillRect/>
          </a:stretch>
        </p:blipFill>
        <p:spPr>
          <a:xfrm>
            <a:off x="951088" y="1566509"/>
            <a:ext cx="9841089" cy="4925165"/>
          </a:xfrm>
          <a:prstGeom prst="rect">
            <a:avLst/>
          </a:prstGeom>
        </p:spPr>
      </p:pic>
    </p:spTree>
    <p:extLst>
      <p:ext uri="{BB962C8B-B14F-4D97-AF65-F5344CB8AC3E}">
        <p14:creationId xmlns:p14="http://schemas.microsoft.com/office/powerpoint/2010/main" val="324942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Capturing IoT data as a graph</a:t>
            </a:r>
          </a:p>
        </p:txBody>
      </p:sp>
      <p:pic>
        <p:nvPicPr>
          <p:cNvPr id="4" name="Content Placeholder 3"/>
          <p:cNvPicPr>
            <a:picLocks noGrp="1" noChangeAspect="1"/>
          </p:cNvPicPr>
          <p:nvPr>
            <p:ph idx="1"/>
          </p:nvPr>
        </p:nvPicPr>
        <p:blipFill>
          <a:blip r:embed="rId2"/>
          <a:stretch>
            <a:fillRect/>
          </a:stretch>
        </p:blipFill>
        <p:spPr>
          <a:xfrm>
            <a:off x="1231530" y="1396645"/>
            <a:ext cx="8499492" cy="5251803"/>
          </a:xfrm>
          <a:prstGeom prst="rect">
            <a:avLst/>
          </a:prstGeom>
        </p:spPr>
      </p:pic>
    </p:spTree>
    <p:extLst>
      <p:ext uri="{BB962C8B-B14F-4D97-AF65-F5344CB8AC3E}">
        <p14:creationId xmlns:p14="http://schemas.microsoft.com/office/powerpoint/2010/main" val="677012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IoT </a:t>
            </a:r>
            <a:r>
              <a:rPr lang="en-US" dirty="0" err="1" smtClean="0"/>
              <a:t>Chatbot</a:t>
            </a:r>
            <a:r>
              <a:rPr lang="en-US" dirty="0"/>
              <a:t> </a:t>
            </a:r>
            <a:br>
              <a:rPr lang="en-US" dirty="0"/>
            </a:br>
            <a:r>
              <a:rPr lang="en-US" sz="2200" dirty="0"/>
              <a:t>http://</a:t>
            </a:r>
            <a:r>
              <a:rPr lang="en-US" sz="2200" dirty="0" err="1"/>
              <a:t>radiostud.io</a:t>
            </a:r>
            <a:r>
              <a:rPr lang="en-US" sz="2200" dirty="0"/>
              <a:t>/facilities-management-</a:t>
            </a:r>
            <a:r>
              <a:rPr lang="en-US" sz="2200" dirty="0" err="1"/>
              <a:t>iot</a:t>
            </a:r>
            <a:r>
              <a:rPr lang="en-US" sz="2200" dirty="0"/>
              <a:t>-</a:t>
            </a:r>
            <a:r>
              <a:rPr lang="en-US" sz="2200" dirty="0" err="1"/>
              <a:t>chatbot</a:t>
            </a:r>
            <a:r>
              <a:rPr lang="en-US" sz="2200" dirty="0"/>
              <a:t>-azure-</a:t>
            </a:r>
            <a:r>
              <a:rPr lang="en-US" sz="2200" dirty="0" err="1"/>
              <a:t>iot</a:t>
            </a:r>
            <a:r>
              <a:rPr lang="en-US" sz="2200" dirty="0"/>
              <a:t>/</a:t>
            </a:r>
          </a:p>
        </p:txBody>
      </p:sp>
      <p:sp>
        <p:nvSpPr>
          <p:cNvPr id="3" name="Content Placeholder 2"/>
          <p:cNvSpPr>
            <a:spLocks noGrp="1"/>
          </p:cNvSpPr>
          <p:nvPr>
            <p:ph idx="1"/>
          </p:nvPr>
        </p:nvSpPr>
        <p:spPr/>
        <p:txBody>
          <a:bodyPr/>
          <a:lstStyle/>
          <a:p>
            <a:pPr fontAlgn="base"/>
            <a:r>
              <a:rPr lang="en-US" i="1" dirty="0"/>
              <a:t>Managing thousands of IoT devices via a dashboard may not always be the most intuitive way. After all, who wants to scan through the clutter of a thousand different things and their notifications. In this blog post, we show you a unique approach to solve this problem through an IoT </a:t>
            </a:r>
            <a:r>
              <a:rPr lang="en-US" i="1" dirty="0" err="1"/>
              <a:t>chatbot</a:t>
            </a:r>
            <a:r>
              <a:rPr lang="en-US" i="1" dirty="0"/>
              <a:t>. Just like you chat with your co-workers, you can also chat with your devices, and they can respond back too.</a:t>
            </a:r>
            <a:endParaRPr lang="en-US" dirty="0"/>
          </a:p>
          <a:p>
            <a:pPr fontAlgn="base"/>
            <a:r>
              <a:rPr lang="en-US" i="1" dirty="0"/>
              <a:t>Read on to know how a facilities management team interacts with the device/assets via a chat interface to make their maintenance chores easier and seamless.  This chat interface is powered by the </a:t>
            </a:r>
            <a:r>
              <a:rPr lang="en-US" i="1" dirty="0">
                <a:hlinkClick r:id="rId2"/>
              </a:rPr>
              <a:t>Azure IoT Hub</a:t>
            </a:r>
            <a:r>
              <a:rPr lang="en-US" i="1" dirty="0"/>
              <a:t> and </a:t>
            </a:r>
            <a:r>
              <a:rPr lang="en-US" i="1" dirty="0">
                <a:hlinkClick r:id="rId3"/>
              </a:rPr>
              <a:t>PubNub</a:t>
            </a:r>
            <a:r>
              <a:rPr lang="en-US" i="1" dirty="0"/>
              <a:t>. </a:t>
            </a:r>
            <a:endParaRPr lang="en-US" dirty="0"/>
          </a:p>
          <a:p>
            <a:endParaRPr lang="en-US" dirty="0"/>
          </a:p>
        </p:txBody>
      </p:sp>
    </p:spTree>
    <p:extLst>
      <p:ext uri="{BB962C8B-B14F-4D97-AF65-F5344CB8AC3E}">
        <p14:creationId xmlns:p14="http://schemas.microsoft.com/office/powerpoint/2010/main" val="21366576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Facilities Management with IoT </a:t>
            </a:r>
            <a:r>
              <a:rPr lang="en-US" dirty="0" err="1" smtClean="0"/>
              <a:t>Chatbot</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91880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2859033" y="1100138"/>
            <a:ext cx="7612321" cy="5187433"/>
          </a:xfrm>
          <a:prstGeom prst="roundRect">
            <a:avLst>
              <a:gd name="adj" fmla="val 3207"/>
            </a:avLst>
          </a:prstGeom>
          <a:solidFill>
            <a:schemeClr val="accent4"/>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endParaRPr lang="en-US" sz="2000" dirty="0">
              <a:solidFill>
                <a:srgbClr val="004266"/>
              </a:solidFill>
              <a:latin typeface="Monaco" charset="0"/>
              <a:ea typeface="Monaco" charset="0"/>
              <a:cs typeface="Monaco" charset="0"/>
            </a:endParaRPr>
          </a:p>
        </p:txBody>
      </p:sp>
      <p:sp>
        <p:nvSpPr>
          <p:cNvPr id="11" name="Can 10"/>
          <p:cNvSpPr/>
          <p:nvPr/>
        </p:nvSpPr>
        <p:spPr>
          <a:xfrm rot="16200000">
            <a:off x="6613836" y="1472237"/>
            <a:ext cx="437142" cy="5243853"/>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Message Hub (Kafka)</a:t>
            </a:r>
            <a:endParaRPr lang="en-US" sz="1000" dirty="0">
              <a:solidFill>
                <a:srgbClr val="004266"/>
              </a:solidFill>
              <a:latin typeface="Monaco" charset="0"/>
              <a:ea typeface="Monaco" charset="0"/>
              <a:cs typeface="Monaco" charset="0"/>
            </a:endParaRPr>
          </a:p>
        </p:txBody>
      </p:sp>
      <p:sp>
        <p:nvSpPr>
          <p:cNvPr id="20" name="Rounded Rectangle 19"/>
          <p:cNvSpPr/>
          <p:nvPr/>
        </p:nvSpPr>
        <p:spPr>
          <a:xfrm>
            <a:off x="1575003" y="3121874"/>
            <a:ext cx="869758" cy="1034360"/>
          </a:xfrm>
          <a:prstGeom prst="roundRect">
            <a:avLst/>
          </a:prstGeom>
          <a:pattFill prst="wdDnDiag">
            <a:fgClr>
              <a:srgbClr val="003756">
                <a:lumMod val="10000"/>
                <a:lumOff val="90000"/>
              </a:srgbClr>
            </a:fgClr>
            <a:bgClr>
              <a:srgbClr val="FFFFFF"/>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100" dirty="0">
                <a:solidFill>
                  <a:srgbClr val="004266"/>
                </a:solidFill>
                <a:latin typeface="Monaco" charset="0"/>
                <a:ea typeface="Monaco" charset="0"/>
                <a:cs typeface="Monaco" charset="0"/>
              </a:rPr>
              <a:t>Gateway</a:t>
            </a:r>
            <a:br>
              <a:rPr lang="en-US" sz="1100" dirty="0">
                <a:solidFill>
                  <a:srgbClr val="004266"/>
                </a:solidFill>
                <a:latin typeface="Monaco" charset="0"/>
                <a:ea typeface="Monaco" charset="0"/>
                <a:cs typeface="Monaco" charset="0"/>
              </a:rPr>
            </a:br>
            <a:r>
              <a:rPr lang="en-US" sz="1100" dirty="0">
                <a:solidFill>
                  <a:srgbClr val="004266"/>
                </a:solidFill>
                <a:latin typeface="Monaco" charset="0"/>
                <a:ea typeface="Monaco" charset="0"/>
                <a:cs typeface="Monaco" charset="0"/>
              </a:rPr>
              <a:t>&amp; Edge Analytics Agent</a:t>
            </a:r>
          </a:p>
        </p:txBody>
      </p:sp>
      <p:cxnSp>
        <p:nvCxnSpPr>
          <p:cNvPr id="21" name="Straight Arrow Connector 20"/>
          <p:cNvCxnSpPr>
            <a:stCxn id="20" idx="3"/>
            <a:endCxn id="55" idx="1"/>
          </p:cNvCxnSpPr>
          <p:nvPr/>
        </p:nvCxnSpPr>
        <p:spPr>
          <a:xfrm>
            <a:off x="2444761" y="3639054"/>
            <a:ext cx="746190" cy="123598"/>
          </a:xfrm>
          <a:prstGeom prst="straightConnector1">
            <a:avLst/>
          </a:prstGeom>
          <a:noFill/>
          <a:ln w="19050" cap="flat" cmpd="sng" algn="ctr">
            <a:solidFill>
              <a:srgbClr val="00B2F2">
                <a:lumMod val="50000"/>
              </a:srgbClr>
            </a:solidFill>
            <a:prstDash val="solid"/>
            <a:headEnd type="arrow"/>
            <a:tailEnd type="arrow"/>
          </a:ln>
          <a:effectLst/>
        </p:spPr>
      </p:cxnSp>
      <p:sp>
        <p:nvSpPr>
          <p:cNvPr id="24" name="Rounded Rectangle 23"/>
          <p:cNvSpPr/>
          <p:nvPr/>
        </p:nvSpPr>
        <p:spPr>
          <a:xfrm>
            <a:off x="142875" y="2129342"/>
            <a:ext cx="1098780" cy="661537"/>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000" dirty="0">
                <a:solidFill>
                  <a:srgbClr val="004266"/>
                </a:solidFill>
                <a:latin typeface="Monaco" charset="0"/>
                <a:ea typeface="Monaco" charset="0"/>
                <a:cs typeface="Monaco" charset="0"/>
              </a:rPr>
              <a:t>Application</a:t>
            </a:r>
          </a:p>
        </p:txBody>
      </p:sp>
      <p:cxnSp>
        <p:nvCxnSpPr>
          <p:cNvPr id="26" name="Straight Arrow Connector 25"/>
          <p:cNvCxnSpPr>
            <a:stCxn id="24" idx="3"/>
          </p:cNvCxnSpPr>
          <p:nvPr/>
        </p:nvCxnSpPr>
        <p:spPr>
          <a:xfrm>
            <a:off x="1241655" y="2460111"/>
            <a:ext cx="1950853" cy="202568"/>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8" name="Straight Arrow Connector 27"/>
          <p:cNvCxnSpPr>
            <a:stCxn id="33" idx="3"/>
            <a:endCxn id="20" idx="1"/>
          </p:cNvCxnSpPr>
          <p:nvPr/>
        </p:nvCxnSpPr>
        <p:spPr>
          <a:xfrm>
            <a:off x="1076616" y="3316957"/>
            <a:ext cx="498387" cy="322097"/>
          </a:xfrm>
          <a:prstGeom prst="straightConnector1">
            <a:avLst/>
          </a:prstGeom>
          <a:noFill/>
          <a:ln w="19050" cap="flat" cmpd="sng" algn="ctr">
            <a:solidFill>
              <a:srgbClr val="00B2F2">
                <a:lumMod val="50000"/>
              </a:srgbClr>
            </a:solidFill>
            <a:prstDash val="solid"/>
            <a:headEnd type="arrow"/>
            <a:tailEnd type="arrow"/>
          </a:ln>
          <a:effectLst/>
        </p:spPr>
      </p:cxnSp>
      <p:cxnSp>
        <p:nvCxnSpPr>
          <p:cNvPr id="29" name="Straight Arrow Connector 28"/>
          <p:cNvCxnSpPr>
            <a:stCxn id="92" idx="3"/>
            <a:endCxn id="20" idx="1"/>
          </p:cNvCxnSpPr>
          <p:nvPr/>
        </p:nvCxnSpPr>
        <p:spPr>
          <a:xfrm flipV="1">
            <a:off x="1048248" y="3639054"/>
            <a:ext cx="526755" cy="294892"/>
          </a:xfrm>
          <a:prstGeom prst="straightConnector1">
            <a:avLst/>
          </a:prstGeom>
          <a:noFill/>
          <a:ln w="19050" cap="flat" cmpd="sng" algn="ctr">
            <a:solidFill>
              <a:srgbClr val="00B2F2">
                <a:lumMod val="50000"/>
              </a:srgbClr>
            </a:solidFill>
            <a:prstDash val="solid"/>
            <a:headEnd type="arrow"/>
            <a:tailEnd type="arrow"/>
          </a:ln>
          <a:effectLst/>
        </p:spPr>
      </p:cxnSp>
      <p:cxnSp>
        <p:nvCxnSpPr>
          <p:cNvPr id="31" name="Straight Connector 30"/>
          <p:cNvCxnSpPr/>
          <p:nvPr/>
        </p:nvCxnSpPr>
        <p:spPr>
          <a:xfrm>
            <a:off x="2604907" y="2129891"/>
            <a:ext cx="0" cy="3556876"/>
          </a:xfrm>
          <a:prstGeom prst="line">
            <a:avLst/>
          </a:prstGeom>
          <a:noFill/>
          <a:ln w="25400" cap="flat" cmpd="sng" algn="ctr">
            <a:solidFill>
              <a:srgbClr val="00B2F2">
                <a:lumMod val="50000"/>
              </a:srgbClr>
            </a:solidFill>
            <a:prstDash val="dash"/>
          </a:ln>
          <a:effectLst/>
        </p:spPr>
      </p:cxnSp>
      <p:sp>
        <p:nvSpPr>
          <p:cNvPr id="33" name="Rounded Rectangle 32"/>
          <p:cNvSpPr/>
          <p:nvPr/>
        </p:nvSpPr>
        <p:spPr>
          <a:xfrm>
            <a:off x="171244" y="3175841"/>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38" name="Straight Arrow Connector 37"/>
          <p:cNvCxnSpPr>
            <a:stCxn id="93" idx="3"/>
          </p:cNvCxnSpPr>
          <p:nvPr/>
        </p:nvCxnSpPr>
        <p:spPr>
          <a:xfrm flipV="1">
            <a:off x="1042692" y="4433717"/>
            <a:ext cx="2142234" cy="5698"/>
          </a:xfrm>
          <a:prstGeom prst="straightConnector1">
            <a:avLst/>
          </a:prstGeom>
          <a:noFill/>
          <a:ln w="19050" cap="flat" cmpd="sng" algn="ctr">
            <a:solidFill>
              <a:srgbClr val="00B2F2">
                <a:lumMod val="50000"/>
              </a:srgbClr>
            </a:solidFill>
            <a:prstDash val="solid"/>
            <a:headEnd type="arrow"/>
            <a:tailEnd type="arrow"/>
          </a:ln>
          <a:effectLst/>
        </p:spPr>
      </p:cxnSp>
      <p:sp>
        <p:nvSpPr>
          <p:cNvPr id="44" name="Rounded Rectangle 43"/>
          <p:cNvSpPr/>
          <p:nvPr/>
        </p:nvSpPr>
        <p:spPr>
          <a:xfrm>
            <a:off x="7837515" y="4742519"/>
            <a:ext cx="1871955" cy="1332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Shadow</a:t>
            </a:r>
            <a:endParaRPr lang="en-US" sz="720" dirty="0">
              <a:solidFill>
                <a:srgbClr val="004266"/>
              </a:solidFill>
              <a:latin typeface="Monaco" charset="0"/>
              <a:ea typeface="Monaco" charset="0"/>
              <a:cs typeface="Monaco" charset="0"/>
            </a:endParaRPr>
          </a:p>
        </p:txBody>
      </p:sp>
      <p:sp>
        <p:nvSpPr>
          <p:cNvPr id="46" name="Can 45"/>
          <p:cNvSpPr/>
          <p:nvPr/>
        </p:nvSpPr>
        <p:spPr>
          <a:xfrm>
            <a:off x="8814708" y="5405255"/>
            <a:ext cx="773535" cy="41453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Event &amp;</a:t>
            </a:r>
          </a:p>
          <a:p>
            <a:pPr algn="ctr" defTabSz="914377" eaLnBrk="0" fontAlgn="base">
              <a:spcBef>
                <a:spcPct val="0"/>
              </a:spcBef>
              <a:spcAft>
                <a:spcPct val="0"/>
              </a:spcAft>
              <a:defRPr/>
            </a:pPr>
            <a:r>
              <a:rPr lang="en-US" sz="720" dirty="0">
                <a:solidFill>
                  <a:srgbClr val="004266"/>
                </a:solidFill>
                <a:latin typeface="Monaco" charset="0"/>
                <a:ea typeface="Monaco" charset="0"/>
                <a:cs typeface="Monaco" charset="0"/>
              </a:rPr>
              <a:t>State  </a:t>
            </a:r>
            <a:r>
              <a:rPr lang="en-US" sz="720" dirty="0" smtClean="0">
                <a:solidFill>
                  <a:srgbClr val="004266"/>
                </a:solidFill>
                <a:latin typeface="Monaco" charset="0"/>
                <a:ea typeface="Monaco" charset="0"/>
                <a:cs typeface="Monaco" charset="0"/>
              </a:rPr>
              <a:t>Cache</a:t>
            </a:r>
            <a:endParaRPr lang="en-US" sz="720" dirty="0">
              <a:solidFill>
                <a:srgbClr val="004266"/>
              </a:solidFill>
              <a:latin typeface="Monaco" charset="0"/>
              <a:ea typeface="Monaco" charset="0"/>
              <a:cs typeface="Monaco" charset="0"/>
            </a:endParaRPr>
          </a:p>
        </p:txBody>
      </p:sp>
      <p:grpSp>
        <p:nvGrpSpPr>
          <p:cNvPr id="47" name="Group 46"/>
          <p:cNvGrpSpPr/>
          <p:nvPr/>
        </p:nvGrpSpPr>
        <p:grpSpPr>
          <a:xfrm>
            <a:off x="7936426" y="5443549"/>
            <a:ext cx="749446" cy="337945"/>
            <a:chOff x="1845495" y="4336954"/>
            <a:chExt cx="739532" cy="358873"/>
          </a:xfrm>
        </p:grpSpPr>
        <p:sp>
          <p:nvSpPr>
            <p:cNvPr id="48" name="Rounded Rectangle 47"/>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49" name="Rounded Rectangle 48"/>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sp>
          <p:nvSpPr>
            <p:cNvPr id="50" name="Rounded Rectangle 49"/>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720">
                  <a:solidFill>
                    <a:srgbClr val="004266"/>
                  </a:solidFill>
                  <a:latin typeface="Monaco" charset="0"/>
                  <a:ea typeface="Monaco" charset="0"/>
                  <a:cs typeface="Monaco" charset="0"/>
                </a:rPr>
                <a:t>API</a:t>
              </a:r>
            </a:p>
          </p:txBody>
        </p:sp>
      </p:grpSp>
      <p:sp>
        <p:nvSpPr>
          <p:cNvPr id="52" name="Right Arrow 51"/>
          <p:cNvSpPr/>
          <p:nvPr/>
        </p:nvSpPr>
        <p:spPr>
          <a:xfrm rot="5400000">
            <a:off x="4790017" y="3534454"/>
            <a:ext cx="302941" cy="168706"/>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53" name="Right Arrow 52"/>
          <p:cNvSpPr/>
          <p:nvPr/>
        </p:nvSpPr>
        <p:spPr>
          <a:xfrm>
            <a:off x="6474222" y="3704894"/>
            <a:ext cx="302087" cy="12150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3" name="Can 72"/>
          <p:cNvSpPr/>
          <p:nvPr/>
        </p:nvSpPr>
        <p:spPr>
          <a:xfrm>
            <a:off x="10718643" y="1762017"/>
            <a:ext cx="972207" cy="4438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External </a:t>
            </a:r>
            <a:r>
              <a:rPr lang="en-US" sz="840" dirty="0" err="1" smtClean="0">
                <a:solidFill>
                  <a:srgbClr val="004266"/>
                </a:solidFill>
                <a:latin typeface="Monaco" charset="0"/>
                <a:ea typeface="Monaco" charset="0"/>
                <a:cs typeface="Monaco" charset="0"/>
              </a:rPr>
              <a:t>Datastore</a:t>
            </a:r>
            <a:endParaRPr lang="en-US" sz="840" dirty="0">
              <a:solidFill>
                <a:srgbClr val="004266"/>
              </a:solidFill>
              <a:latin typeface="Monaco" charset="0"/>
              <a:ea typeface="Monaco" charset="0"/>
              <a:cs typeface="Monaco" charset="0"/>
            </a:endParaRPr>
          </a:p>
        </p:txBody>
      </p:sp>
      <p:sp>
        <p:nvSpPr>
          <p:cNvPr id="74" name="Can 73"/>
          <p:cNvSpPr/>
          <p:nvPr/>
        </p:nvSpPr>
        <p:spPr>
          <a:xfrm rot="16200000">
            <a:off x="11113194" y="2593788"/>
            <a:ext cx="447964" cy="1237066"/>
          </a:xfrm>
          <a:prstGeom prst="can">
            <a:avLst>
              <a:gd name="adj" fmla="val 22644"/>
            </a:avLst>
          </a:prstGeom>
          <a:solidFill>
            <a:srgbClr val="FFFFFF"/>
          </a:solidFill>
          <a:ln w="9525" cap="flat" cmpd="sng" algn="ctr">
            <a:solidFill>
              <a:srgbClr val="004266"/>
            </a:solidFill>
            <a:prstDash val="solid"/>
          </a:ln>
          <a:effectLst/>
        </p:spPr>
        <p:txBody>
          <a:bodyPr rot="0" spcFirstLastPara="0" vertOverflow="overflow" horzOverflow="overflow" vert="vert"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40" smtClean="0">
                <a:solidFill>
                  <a:srgbClr val="004266"/>
                </a:solidFill>
                <a:latin typeface="Monaco" charset="0"/>
                <a:ea typeface="Monaco" charset="0"/>
                <a:cs typeface="Monaco" charset="0"/>
              </a:rPr>
              <a:t>External Message </a:t>
            </a:r>
            <a:r>
              <a:rPr lang="en-US" sz="840" dirty="0">
                <a:solidFill>
                  <a:srgbClr val="004266"/>
                </a:solidFill>
                <a:latin typeface="Monaco" charset="0"/>
                <a:ea typeface="Monaco" charset="0"/>
                <a:cs typeface="Monaco" charset="0"/>
              </a:rPr>
              <a:t>Hub</a:t>
            </a:r>
          </a:p>
        </p:txBody>
      </p:sp>
      <p:sp>
        <p:nvSpPr>
          <p:cNvPr id="75" name="Bent-Up Arrow 74"/>
          <p:cNvSpPr/>
          <p:nvPr/>
        </p:nvSpPr>
        <p:spPr>
          <a:xfrm flipV="1">
            <a:off x="10189360" y="2596082"/>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76" name="Right Arrow 75"/>
          <p:cNvSpPr/>
          <p:nvPr/>
        </p:nvSpPr>
        <p:spPr>
          <a:xfrm rot="2708752">
            <a:off x="9603969" y="3387236"/>
            <a:ext cx="1324627" cy="181537"/>
          </a:xfrm>
          <a:prstGeom prst="rightArrow">
            <a:avLst>
              <a:gd name="adj1" fmla="val 41872"/>
              <a:gd name="adj2" fmla="val 50000"/>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880">
              <a:solidFill>
                <a:srgbClr val="FFFFFF"/>
              </a:solidFill>
              <a:latin typeface="Monaco" charset="0"/>
              <a:ea typeface="Monaco" charset="0"/>
              <a:cs typeface="Monaco" charset="0"/>
            </a:endParaRPr>
          </a:p>
        </p:txBody>
      </p:sp>
      <p:sp>
        <p:nvSpPr>
          <p:cNvPr id="78" name="Left-Right Arrow 77"/>
          <p:cNvSpPr/>
          <p:nvPr/>
        </p:nvSpPr>
        <p:spPr>
          <a:xfrm rot="16200000">
            <a:off x="8822968" y="3321972"/>
            <a:ext cx="782760" cy="175663"/>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grpSp>
        <p:nvGrpSpPr>
          <p:cNvPr id="155" name="Group 154"/>
          <p:cNvGrpSpPr/>
          <p:nvPr/>
        </p:nvGrpSpPr>
        <p:grpSpPr>
          <a:xfrm>
            <a:off x="3995365" y="4743339"/>
            <a:ext cx="1802359" cy="1332005"/>
            <a:chOff x="3995365" y="4743339"/>
            <a:chExt cx="1802359" cy="1332005"/>
          </a:xfrm>
        </p:grpSpPr>
        <p:sp>
          <p:nvSpPr>
            <p:cNvPr id="8" name="Rounded Rectangle 7"/>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Device Registry</a:t>
              </a:r>
              <a:endParaRPr lang="en-US" sz="720" dirty="0">
                <a:solidFill>
                  <a:srgbClr val="004266"/>
                </a:solidFill>
                <a:latin typeface="Monaco" charset="0"/>
                <a:ea typeface="Monaco" charset="0"/>
                <a:cs typeface="Monaco" charset="0"/>
              </a:endParaRPr>
            </a:p>
          </p:txBody>
        </p:sp>
        <p:sp>
          <p:nvSpPr>
            <p:cNvPr id="27" name="Can 26"/>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79" name="Can 7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84" name="Bent-Up Arrow 83"/>
          <p:cNvSpPr/>
          <p:nvPr/>
        </p:nvSpPr>
        <p:spPr>
          <a:xfrm>
            <a:off x="10195701" y="2188517"/>
            <a:ext cx="1161402" cy="378059"/>
          </a:xfrm>
          <a:prstGeom prst="bentUpArrow">
            <a:avLst>
              <a:gd name="adj1" fmla="val 12599"/>
              <a:gd name="adj2" fmla="val 17786"/>
              <a:gd name="adj3" fmla="val 16344"/>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endParaRPr lang="en-US" sz="2160">
              <a:solidFill>
                <a:srgbClr val="FFFFFF"/>
              </a:solidFill>
              <a:latin typeface="Monaco" charset="0"/>
              <a:ea typeface="Monaco" charset="0"/>
              <a:cs typeface="Monaco" charset="0"/>
            </a:endParaRPr>
          </a:p>
        </p:txBody>
      </p:sp>
      <p:sp>
        <p:nvSpPr>
          <p:cNvPr id="91" name="Rounded Rectangle 90"/>
          <p:cNvSpPr/>
          <p:nvPr/>
        </p:nvSpPr>
        <p:spPr>
          <a:xfrm>
            <a:off x="3705050" y="1179492"/>
            <a:ext cx="5981753" cy="419502"/>
          </a:xfrm>
          <a:prstGeom prst="roundRect">
            <a:avLst/>
          </a:prstGeom>
          <a:solidFill>
            <a:srgbClr val="6BC72B">
              <a:lumMod val="40000"/>
              <a:lumOff val="60000"/>
            </a:srgbClr>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Realtime and historical API &amp; UI</a:t>
            </a:r>
            <a:endParaRPr lang="en-US" sz="800" dirty="0">
              <a:solidFill>
                <a:srgbClr val="004266"/>
              </a:solidFill>
              <a:latin typeface="Monaco" charset="0"/>
              <a:ea typeface="Monaco" charset="0"/>
              <a:cs typeface="Monaco" charset="0"/>
            </a:endParaRPr>
          </a:p>
        </p:txBody>
      </p:sp>
      <p:sp>
        <p:nvSpPr>
          <p:cNvPr id="92" name="Rounded Rectangle 91"/>
          <p:cNvSpPr/>
          <p:nvPr/>
        </p:nvSpPr>
        <p:spPr>
          <a:xfrm>
            <a:off x="142876" y="3792830"/>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3" name="Rounded Rectangle 92"/>
          <p:cNvSpPr/>
          <p:nvPr/>
        </p:nvSpPr>
        <p:spPr>
          <a:xfrm>
            <a:off x="137320" y="4298299"/>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sp>
        <p:nvSpPr>
          <p:cNvPr id="96" name="Rectangle 95"/>
          <p:cNvSpPr/>
          <p:nvPr/>
        </p:nvSpPr>
        <p:spPr>
          <a:xfrm>
            <a:off x="1026688" y="6239157"/>
            <a:ext cx="598241"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SDK</a:t>
            </a:r>
            <a:endParaRPr lang="en-US" dirty="0">
              <a:solidFill>
                <a:srgbClr val="004266"/>
              </a:solidFill>
              <a:latin typeface="Monaco" charset="0"/>
              <a:ea typeface="Monaco" charset="0"/>
              <a:cs typeface="Monaco" charset="0"/>
            </a:endParaRPr>
          </a:p>
        </p:txBody>
      </p:sp>
      <p:cxnSp>
        <p:nvCxnSpPr>
          <p:cNvPr id="22" name="Straight Arrow Connector 21"/>
          <p:cNvCxnSpPr/>
          <p:nvPr/>
        </p:nvCxnSpPr>
        <p:spPr>
          <a:xfrm>
            <a:off x="6465285" y="534837"/>
            <a:ext cx="8157" cy="644655"/>
          </a:xfrm>
          <a:prstGeom prst="straightConnector1">
            <a:avLst/>
          </a:prstGeom>
          <a:noFill/>
          <a:ln w="19050" cap="flat" cmpd="sng" algn="ctr">
            <a:solidFill>
              <a:srgbClr val="00B2F2">
                <a:lumMod val="50000"/>
              </a:srgbClr>
            </a:solidFill>
            <a:prstDash val="solid"/>
            <a:headEnd type="arrow"/>
            <a:tailEnd type="arrow"/>
          </a:ln>
          <a:effectLst/>
        </p:spPr>
      </p:cxnSp>
      <p:sp>
        <p:nvSpPr>
          <p:cNvPr id="99" name="Rectangle 98"/>
          <p:cNvSpPr/>
          <p:nvPr/>
        </p:nvSpPr>
        <p:spPr>
          <a:xfrm>
            <a:off x="5654489" y="6307617"/>
            <a:ext cx="1838965" cy="369332"/>
          </a:xfrm>
          <a:prstGeom prst="rect">
            <a:avLst/>
          </a:prstGeom>
        </p:spPr>
        <p:txBody>
          <a:bodyPr wrap="none">
            <a:spAutoFit/>
          </a:bodyPr>
          <a:lstStyle/>
          <a:p>
            <a:pPr algn="ctr" defTabSz="914377" eaLnBrk="0" fontAlgn="base">
              <a:spcBef>
                <a:spcPct val="0"/>
              </a:spcBef>
              <a:spcAft>
                <a:spcPct val="0"/>
              </a:spcAft>
              <a:defRPr/>
            </a:pPr>
            <a:r>
              <a:rPr lang="en-US" smtClean="0">
                <a:solidFill>
                  <a:srgbClr val="004266"/>
                </a:solidFill>
                <a:latin typeface="Monaco" charset="0"/>
                <a:ea typeface="Monaco" charset="0"/>
                <a:cs typeface="Monaco" charset="0"/>
              </a:rPr>
              <a:t>IoT Platform</a:t>
            </a:r>
            <a:endParaRPr lang="en-US" dirty="0">
              <a:solidFill>
                <a:srgbClr val="004266"/>
              </a:solidFill>
              <a:latin typeface="Monaco" charset="0"/>
              <a:ea typeface="Monaco" charset="0"/>
              <a:cs typeface="Monaco" charset="0"/>
            </a:endParaRPr>
          </a:p>
        </p:txBody>
      </p:sp>
      <p:sp>
        <p:nvSpPr>
          <p:cNvPr id="108" name="Rounded Rectangle 107"/>
          <p:cNvSpPr/>
          <p:nvPr/>
        </p:nvSpPr>
        <p:spPr>
          <a:xfrm>
            <a:off x="137320" y="4824376"/>
            <a:ext cx="905372" cy="282231"/>
          </a:xfrm>
          <a:prstGeom prst="roundRect">
            <a:avLst/>
          </a:prstGeom>
          <a:solidFill>
            <a:srgbClr val="FFFFFF">
              <a:lumMod val="95000"/>
            </a:srgbClr>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Device</a:t>
            </a:r>
          </a:p>
        </p:txBody>
      </p:sp>
      <p:cxnSp>
        <p:nvCxnSpPr>
          <p:cNvPr id="109" name="Straight Arrow Connector 108"/>
          <p:cNvCxnSpPr>
            <a:stCxn id="108" idx="3"/>
          </p:cNvCxnSpPr>
          <p:nvPr/>
        </p:nvCxnSpPr>
        <p:spPr>
          <a:xfrm flipV="1">
            <a:off x="1042692" y="4755222"/>
            <a:ext cx="2152487" cy="210270"/>
          </a:xfrm>
          <a:prstGeom prst="straightConnector1">
            <a:avLst/>
          </a:prstGeom>
          <a:noFill/>
          <a:ln w="19050" cap="flat" cmpd="sng" algn="ctr">
            <a:solidFill>
              <a:srgbClr val="00B2F2">
                <a:lumMod val="50000"/>
              </a:srgbClr>
            </a:solidFill>
            <a:prstDash val="solid"/>
            <a:headEnd type="arrow"/>
            <a:tailEnd type="arrow"/>
          </a:ln>
          <a:effectLst/>
        </p:spPr>
      </p:cxnSp>
      <p:sp>
        <p:nvSpPr>
          <p:cNvPr id="112" name="Multidocument 111"/>
          <p:cNvSpPr/>
          <p:nvPr/>
        </p:nvSpPr>
        <p:spPr>
          <a:xfrm>
            <a:off x="1641555" y="2358783"/>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4" name="Multidocument 113"/>
          <p:cNvSpPr/>
          <p:nvPr/>
        </p:nvSpPr>
        <p:spPr>
          <a:xfrm>
            <a:off x="1611071" y="4494175"/>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5" name="Multidocument 114"/>
          <p:cNvSpPr/>
          <p:nvPr/>
        </p:nvSpPr>
        <p:spPr>
          <a:xfrm>
            <a:off x="2541316" y="3270496"/>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sp>
        <p:nvSpPr>
          <p:cNvPr id="116" name="Multidocument 115"/>
          <p:cNvSpPr/>
          <p:nvPr/>
        </p:nvSpPr>
        <p:spPr>
          <a:xfrm>
            <a:off x="919122" y="3465160"/>
            <a:ext cx="613490" cy="303896"/>
          </a:xfrm>
          <a:prstGeom prst="flowChartMultidocumen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smtClean="0"/>
              <a:t>Event</a:t>
            </a:r>
            <a:endParaRPr lang="en-US" sz="1000" dirty="0"/>
          </a:p>
        </p:txBody>
      </p:sp>
      <p:cxnSp>
        <p:nvCxnSpPr>
          <p:cNvPr id="117" name="Straight Arrow Connector 116"/>
          <p:cNvCxnSpPr>
            <a:stCxn id="91" idx="1"/>
            <a:endCxn id="55" idx="0"/>
          </p:cNvCxnSpPr>
          <p:nvPr/>
        </p:nvCxnSpPr>
        <p:spPr>
          <a:xfrm rot="10800000" flipV="1">
            <a:off x="3429928" y="1389243"/>
            <a:ext cx="275122" cy="400228"/>
          </a:xfrm>
          <a:prstGeom prst="curvedConnector2">
            <a:avLst/>
          </a:prstGeom>
          <a:noFill/>
          <a:ln w="19050" cap="flat" cmpd="sng" algn="ctr">
            <a:solidFill>
              <a:srgbClr val="00B2F2">
                <a:lumMod val="50000"/>
              </a:srgbClr>
            </a:solidFill>
            <a:prstDash val="solid"/>
            <a:headEnd type="arrow"/>
            <a:tailEnd type="arrow"/>
          </a:ln>
          <a:effectLst/>
        </p:spPr>
      </p:cxnSp>
      <p:sp>
        <p:nvSpPr>
          <p:cNvPr id="55" name="Rounded Rectangle 54"/>
          <p:cNvSpPr/>
          <p:nvPr/>
        </p:nvSpPr>
        <p:spPr>
          <a:xfrm>
            <a:off x="3190951" y="1789471"/>
            <a:ext cx="477954" cy="3946361"/>
          </a:xfrm>
          <a:prstGeom prst="roundRect">
            <a:avLst>
              <a:gd name="adj" fmla="val 9237"/>
            </a:avLst>
          </a:prstGeom>
          <a:pattFill prst="pct50">
            <a:fgClr>
              <a:schemeClr val="accent1"/>
            </a:fgClr>
            <a:bgClr>
              <a:schemeClr val="bg1"/>
            </a:bgClr>
          </a:pattFill>
          <a:ln w="9525" cap="flat" cmpd="sng" algn="ctr">
            <a:solidFill>
              <a:srgbClr val="004266"/>
            </a:solidFill>
            <a:prstDash val="solid"/>
          </a:ln>
          <a:effectLst/>
        </p:spPr>
        <p:txBody>
          <a:bodyPr vert="vert270"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Authentication &amp; Authorization</a:t>
            </a:r>
            <a:endParaRPr lang="en-US" sz="720" dirty="0">
              <a:solidFill>
                <a:srgbClr val="004266"/>
              </a:solidFill>
              <a:latin typeface="Monaco" charset="0"/>
              <a:ea typeface="Monaco" charset="0"/>
              <a:cs typeface="Monaco" charset="0"/>
            </a:endParaRPr>
          </a:p>
        </p:txBody>
      </p:sp>
      <p:sp>
        <p:nvSpPr>
          <p:cNvPr id="137" name="Rounded Rectangle 136"/>
          <p:cNvSpPr/>
          <p:nvPr/>
        </p:nvSpPr>
        <p:spPr>
          <a:xfrm>
            <a:off x="3429928" y="132969"/>
            <a:ext cx="6238874" cy="387670"/>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enabled Applications</a:t>
            </a:r>
            <a:endParaRPr lang="en-US" sz="1200" dirty="0">
              <a:solidFill>
                <a:srgbClr val="004266"/>
              </a:solidFill>
              <a:latin typeface="Monaco" charset="0"/>
              <a:ea typeface="Monaco" charset="0"/>
              <a:cs typeface="Monaco" charset="0"/>
            </a:endParaRPr>
          </a:p>
        </p:txBody>
      </p:sp>
      <p:sp>
        <p:nvSpPr>
          <p:cNvPr id="139" name="Rounded Rectangle 138"/>
          <p:cNvSpPr/>
          <p:nvPr/>
        </p:nvSpPr>
        <p:spPr>
          <a:xfrm>
            <a:off x="3953329" y="1874945"/>
            <a:ext cx="1871955" cy="1570863"/>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IoT Hub</a:t>
            </a:r>
            <a:endParaRPr lang="en-US" sz="720" dirty="0">
              <a:solidFill>
                <a:srgbClr val="004266"/>
              </a:solidFill>
              <a:latin typeface="Monaco" charset="0"/>
              <a:ea typeface="Monaco" charset="0"/>
              <a:cs typeface="Monaco" charset="0"/>
            </a:endParaRPr>
          </a:p>
        </p:txBody>
      </p:sp>
      <p:sp>
        <p:nvSpPr>
          <p:cNvPr id="144" name="Rounded Rectangle 143"/>
          <p:cNvSpPr/>
          <p:nvPr/>
        </p:nvSpPr>
        <p:spPr>
          <a:xfrm>
            <a:off x="4100628" y="2383866"/>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MQTT </a:t>
            </a:r>
            <a:endParaRPr lang="en-US" sz="1200" dirty="0">
              <a:solidFill>
                <a:srgbClr val="004266"/>
              </a:solidFill>
              <a:latin typeface="Monaco" charset="0"/>
              <a:ea typeface="Monaco" charset="0"/>
              <a:cs typeface="Monaco" charset="0"/>
            </a:endParaRPr>
          </a:p>
        </p:txBody>
      </p:sp>
      <p:sp>
        <p:nvSpPr>
          <p:cNvPr id="147" name="Left-Right Arrow 146"/>
          <p:cNvSpPr/>
          <p:nvPr/>
        </p:nvSpPr>
        <p:spPr>
          <a:xfrm rot="16200000">
            <a:off x="4687534"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48" name="Left-Right Arrow 147"/>
          <p:cNvSpPr/>
          <p:nvPr/>
        </p:nvSpPr>
        <p:spPr>
          <a:xfrm rot="16200000">
            <a:off x="8538268" y="4432643"/>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0" name="Rounded Rectangle 149"/>
          <p:cNvSpPr/>
          <p:nvPr/>
        </p:nvSpPr>
        <p:spPr>
          <a:xfrm>
            <a:off x="4943941" y="2381644"/>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CoAP</a:t>
            </a:r>
            <a:endParaRPr lang="en-US" sz="1200" dirty="0">
              <a:solidFill>
                <a:srgbClr val="004266"/>
              </a:solidFill>
              <a:latin typeface="Monaco" charset="0"/>
              <a:ea typeface="Monaco" charset="0"/>
              <a:cs typeface="Monaco" charset="0"/>
            </a:endParaRPr>
          </a:p>
        </p:txBody>
      </p:sp>
      <p:sp>
        <p:nvSpPr>
          <p:cNvPr id="151" name="Rounded Rectangle 150"/>
          <p:cNvSpPr/>
          <p:nvPr/>
        </p:nvSpPr>
        <p:spPr>
          <a:xfrm>
            <a:off x="4103239" y="2845479"/>
            <a:ext cx="684685"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HTTP</a:t>
            </a:r>
            <a:endParaRPr lang="en-US" sz="1200" dirty="0">
              <a:solidFill>
                <a:srgbClr val="004266"/>
              </a:solidFill>
              <a:latin typeface="Monaco" charset="0"/>
              <a:ea typeface="Monaco" charset="0"/>
              <a:cs typeface="Monaco" charset="0"/>
            </a:endParaRPr>
          </a:p>
        </p:txBody>
      </p:sp>
      <p:sp>
        <p:nvSpPr>
          <p:cNvPr id="152" name="Rounded Rectangle 151"/>
          <p:cNvSpPr/>
          <p:nvPr/>
        </p:nvSpPr>
        <p:spPr>
          <a:xfrm>
            <a:off x="4943940" y="2839746"/>
            <a:ext cx="710549" cy="32082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1200" dirty="0" err="1" smtClean="0">
                <a:solidFill>
                  <a:srgbClr val="004266"/>
                </a:solidFill>
                <a:latin typeface="Monaco" charset="0"/>
                <a:ea typeface="Monaco" charset="0"/>
                <a:cs typeface="Monaco" charset="0"/>
              </a:rPr>
              <a:t>WebSocket</a:t>
            </a:r>
            <a:endParaRPr lang="en-US" sz="1200" dirty="0">
              <a:solidFill>
                <a:srgbClr val="004266"/>
              </a:solidFill>
              <a:latin typeface="Monaco" charset="0"/>
              <a:ea typeface="Monaco" charset="0"/>
              <a:cs typeface="Monaco" charset="0"/>
            </a:endParaRPr>
          </a:p>
        </p:txBody>
      </p:sp>
      <p:sp>
        <p:nvSpPr>
          <p:cNvPr id="153" name="Left-Right Arrow 152"/>
          <p:cNvSpPr/>
          <p:nvPr/>
        </p:nvSpPr>
        <p:spPr>
          <a:xfrm>
            <a:off x="3618297" y="2569621"/>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54" name="Rounded Rectangle 153"/>
          <p:cNvSpPr/>
          <p:nvPr/>
        </p:nvSpPr>
        <p:spPr>
          <a:xfrm>
            <a:off x="6111457" y="1874945"/>
            <a:ext cx="4084719" cy="1581145"/>
          </a:xfrm>
          <a:prstGeom prst="roundRect">
            <a:avLst/>
          </a:prstGeom>
          <a:pattFill prst="dashUpDiag">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200" dirty="0" smtClean="0">
                <a:solidFill>
                  <a:srgbClr val="004266"/>
                </a:solidFill>
                <a:latin typeface="Arial"/>
                <a:ea typeface="ＭＳ Ｐゴシック"/>
                <a:cs typeface=""/>
              </a:rPr>
              <a:t>IoT Analytics</a:t>
            </a:r>
            <a:endParaRPr lang="en-US" sz="1200" dirty="0">
              <a:solidFill>
                <a:srgbClr val="004266"/>
              </a:solidFill>
              <a:latin typeface="Arial"/>
              <a:ea typeface="ＭＳ Ｐゴシック"/>
              <a:cs typeface=""/>
            </a:endParaRPr>
          </a:p>
        </p:txBody>
      </p:sp>
      <p:sp>
        <p:nvSpPr>
          <p:cNvPr id="77" name="Rounded Rectangle 76"/>
          <p:cNvSpPr/>
          <p:nvPr/>
        </p:nvSpPr>
        <p:spPr>
          <a:xfrm>
            <a:off x="6214483" y="2188517"/>
            <a:ext cx="1013381" cy="108197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Rule</a:t>
            </a:r>
            <a:endParaRPr lang="en-US" sz="1000" dirty="0">
              <a:solidFill>
                <a:srgbClr val="004266"/>
              </a:solidFill>
              <a:latin typeface="Monaco" charset="0"/>
              <a:ea typeface="Monaco" charset="0"/>
              <a:cs typeface="Monaco" charset="0"/>
            </a:endParaRP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Engine</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(anomaly </a:t>
            </a:r>
            <a:r>
              <a:rPr lang="en-US" sz="1000" dirty="0" err="1" smtClean="0">
                <a:solidFill>
                  <a:srgbClr val="004266"/>
                </a:solidFill>
                <a:latin typeface="Monaco" charset="0"/>
                <a:ea typeface="Monaco" charset="0"/>
                <a:cs typeface="Monaco" charset="0"/>
              </a:rPr>
              <a:t>detection,filter,processor,etc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sp>
        <p:nvSpPr>
          <p:cNvPr id="80" name="Rounded Rectangle 79"/>
          <p:cNvSpPr/>
          <p:nvPr/>
        </p:nvSpPr>
        <p:spPr>
          <a:xfrm>
            <a:off x="7328028" y="2205883"/>
            <a:ext cx="1257488" cy="1056487"/>
          </a:xfrm>
          <a:prstGeom prst="roundRect">
            <a:avLst>
              <a:gd name="adj" fmla="val 9237"/>
            </a:avLst>
          </a:prstGeom>
          <a:pattFill prst="pct90">
            <a:fgClr>
              <a:srgbClr val="003756">
                <a:lumMod val="10000"/>
                <a:lumOff val="90000"/>
              </a:srgbClr>
            </a:fgClr>
            <a:bgClr>
              <a:srgbClr val="FFFFFF"/>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Advanced Analytics</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t>
            </a:r>
            <a:r>
              <a:rPr lang="en-US" sz="1000" dirty="0" err="1" smtClean="0">
                <a:solidFill>
                  <a:srgbClr val="004266"/>
                </a:solidFill>
                <a:latin typeface="Monaco" charset="0"/>
                <a:ea typeface="Monaco" charset="0"/>
                <a:cs typeface="Monaco" charset="0"/>
              </a:rPr>
              <a:t>enrich,convers,merge,aggregate,etc</a:t>
            </a:r>
            <a:r>
              <a:rPr lang="en-US" sz="1000" dirty="0" smtClean="0">
                <a:solidFill>
                  <a:srgbClr val="004266"/>
                </a:solidFill>
                <a:latin typeface="Monaco" charset="0"/>
                <a:ea typeface="Monaco" charset="0"/>
                <a:cs typeface="Monaco" charset="0"/>
              </a:rPr>
              <a:t>)</a:t>
            </a:r>
            <a:endParaRPr lang="en-US" sz="1000" dirty="0">
              <a:solidFill>
                <a:srgbClr val="004266"/>
              </a:solidFill>
              <a:latin typeface="Monaco" charset="0"/>
              <a:ea typeface="Monaco" charset="0"/>
              <a:cs typeface="Monaco" charset="0"/>
            </a:endParaRPr>
          </a:p>
        </p:txBody>
      </p:sp>
      <p:grpSp>
        <p:nvGrpSpPr>
          <p:cNvPr id="156" name="Group 155"/>
          <p:cNvGrpSpPr/>
          <p:nvPr/>
        </p:nvGrpSpPr>
        <p:grpSpPr>
          <a:xfrm>
            <a:off x="5908093" y="4739252"/>
            <a:ext cx="1802359" cy="1332005"/>
            <a:chOff x="3995365" y="4743339"/>
            <a:chExt cx="1802359" cy="1332005"/>
          </a:xfrm>
        </p:grpSpPr>
        <p:sp>
          <p:nvSpPr>
            <p:cNvPr id="157" name="Rounded Rectangle 156"/>
            <p:cNvSpPr/>
            <p:nvPr/>
          </p:nvSpPr>
          <p:spPr>
            <a:xfrm>
              <a:off x="3995365" y="4743339"/>
              <a:ext cx="1802359" cy="1332005"/>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t"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Metadata &amp; Event Management</a:t>
              </a:r>
              <a:endParaRPr lang="en-US" sz="720" dirty="0">
                <a:solidFill>
                  <a:srgbClr val="004266"/>
                </a:solidFill>
                <a:latin typeface="Monaco" charset="0"/>
                <a:ea typeface="Monaco" charset="0"/>
                <a:cs typeface="Monaco" charset="0"/>
              </a:endParaRPr>
            </a:p>
          </p:txBody>
        </p:sp>
        <p:sp>
          <p:nvSpPr>
            <p:cNvPr id="158" name="Can 157"/>
            <p:cNvSpPr/>
            <p:nvPr/>
          </p:nvSpPr>
          <p:spPr>
            <a:xfrm>
              <a:off x="4069750" y="5372293"/>
              <a:ext cx="721146" cy="502395"/>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Mongo</a:t>
              </a:r>
              <a:endParaRPr lang="en-US" sz="800" dirty="0">
                <a:solidFill>
                  <a:srgbClr val="004266"/>
                </a:solidFill>
                <a:latin typeface="Monaco" charset="0"/>
                <a:ea typeface="Monaco" charset="0"/>
                <a:cs typeface="Monaco" charset="0"/>
              </a:endParaRPr>
            </a:p>
          </p:txBody>
        </p:sp>
        <p:sp>
          <p:nvSpPr>
            <p:cNvPr id="159" name="Can 158"/>
            <p:cNvSpPr/>
            <p:nvPr/>
          </p:nvSpPr>
          <p:spPr>
            <a:xfrm>
              <a:off x="4901615" y="5391169"/>
              <a:ext cx="763211" cy="464642"/>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sz="800" dirty="0" smtClean="0">
                  <a:solidFill>
                    <a:srgbClr val="004266"/>
                  </a:solidFill>
                  <a:latin typeface="Monaco" charset="0"/>
                  <a:ea typeface="Monaco" charset="0"/>
                  <a:cs typeface="Monaco" charset="0"/>
                </a:rPr>
                <a:t>Cassandra</a:t>
              </a:r>
              <a:endParaRPr lang="en-US" sz="800" dirty="0">
                <a:solidFill>
                  <a:srgbClr val="004266"/>
                </a:solidFill>
                <a:latin typeface="Monaco" charset="0"/>
                <a:ea typeface="Monaco" charset="0"/>
                <a:cs typeface="Monaco" charset="0"/>
              </a:endParaRPr>
            </a:p>
          </p:txBody>
        </p:sp>
      </p:grpSp>
      <p:sp>
        <p:nvSpPr>
          <p:cNvPr id="160" name="Left-Right Arrow 159"/>
          <p:cNvSpPr/>
          <p:nvPr/>
        </p:nvSpPr>
        <p:spPr>
          <a:xfrm rot="16200000">
            <a:off x="6620738" y="4436872"/>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66" name="8-Point Star 165"/>
          <p:cNvSpPr/>
          <p:nvPr/>
        </p:nvSpPr>
        <p:spPr>
          <a:xfrm>
            <a:off x="1818968" y="284547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1</a:t>
            </a:r>
            <a:endParaRPr lang="en-US" sz="1200" dirty="0"/>
          </a:p>
        </p:txBody>
      </p:sp>
      <p:sp>
        <p:nvSpPr>
          <p:cNvPr id="167" name="8-Point Star 166"/>
          <p:cNvSpPr/>
          <p:nvPr/>
        </p:nvSpPr>
        <p:spPr>
          <a:xfrm>
            <a:off x="3287908" y="1898688"/>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2</a:t>
            </a:r>
          </a:p>
        </p:txBody>
      </p:sp>
      <p:sp>
        <p:nvSpPr>
          <p:cNvPr id="168" name="8-Point Star 167"/>
          <p:cNvSpPr/>
          <p:nvPr/>
        </p:nvSpPr>
        <p:spPr>
          <a:xfrm>
            <a:off x="5315419" y="1885716"/>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4</a:t>
            </a:r>
            <a:endParaRPr lang="en-US" sz="1200" dirty="0"/>
          </a:p>
        </p:txBody>
      </p:sp>
      <p:sp>
        <p:nvSpPr>
          <p:cNvPr id="169" name="8-Point Star 168"/>
          <p:cNvSpPr/>
          <p:nvPr/>
        </p:nvSpPr>
        <p:spPr>
          <a:xfrm>
            <a:off x="7255385" y="196210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8</a:t>
            </a:r>
            <a:endParaRPr lang="en-US" sz="1200" dirty="0"/>
          </a:p>
        </p:txBody>
      </p:sp>
      <p:sp>
        <p:nvSpPr>
          <p:cNvPr id="170" name="8-Point Star 169"/>
          <p:cNvSpPr/>
          <p:nvPr/>
        </p:nvSpPr>
        <p:spPr>
          <a:xfrm>
            <a:off x="5338769" y="5003099"/>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5</a:t>
            </a:r>
            <a:endParaRPr lang="en-US" sz="1200" dirty="0"/>
          </a:p>
        </p:txBody>
      </p:sp>
      <p:sp>
        <p:nvSpPr>
          <p:cNvPr id="171" name="8-Point Star 170"/>
          <p:cNvSpPr/>
          <p:nvPr/>
        </p:nvSpPr>
        <p:spPr>
          <a:xfrm>
            <a:off x="7328028" y="499426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6</a:t>
            </a:r>
            <a:endParaRPr lang="en-US" sz="1200" dirty="0"/>
          </a:p>
        </p:txBody>
      </p:sp>
      <p:sp>
        <p:nvSpPr>
          <p:cNvPr id="172" name="Left-Right Arrow 171"/>
          <p:cNvSpPr/>
          <p:nvPr/>
        </p:nvSpPr>
        <p:spPr>
          <a:xfrm>
            <a:off x="3622122" y="5071199"/>
            <a:ext cx="377068" cy="181509"/>
          </a:xfrm>
          <a:prstGeom prst="leftRightArrow">
            <a:avLst>
              <a:gd name="adj1" fmla="val 39337"/>
              <a:gd name="adj2" fmla="val 42003"/>
            </a:avLst>
          </a:prstGeom>
          <a:solidFill>
            <a:srgbClr val="FFFFFF"/>
          </a:solidFill>
          <a:ln w="9525" cap="flat" cmpd="sng" algn="ctr">
            <a:solidFill>
              <a:srgbClr val="004266"/>
            </a:solidFill>
            <a:prstDash val="solid"/>
          </a:ln>
          <a:effectLst/>
        </p:spPr>
        <p:txBody>
          <a:bodyPr rtlCol="0" anchor="b"/>
          <a:lstStyle/>
          <a:p>
            <a:pPr algn="ctr" defTabSz="914377" eaLnBrk="0" fontAlgn="base">
              <a:spcBef>
                <a:spcPct val="0"/>
              </a:spcBef>
              <a:spcAft>
                <a:spcPct val="0"/>
              </a:spcAft>
              <a:defRPr/>
            </a:pPr>
            <a:endParaRPr lang="en-US" sz="840">
              <a:solidFill>
                <a:srgbClr val="004266"/>
              </a:solidFill>
              <a:latin typeface="Monaco" charset="0"/>
              <a:ea typeface="Monaco" charset="0"/>
              <a:cs typeface="Monaco" charset="0"/>
            </a:endParaRPr>
          </a:p>
        </p:txBody>
      </p:sp>
      <p:sp>
        <p:nvSpPr>
          <p:cNvPr id="173" name="8-Point Star 172"/>
          <p:cNvSpPr/>
          <p:nvPr/>
        </p:nvSpPr>
        <p:spPr>
          <a:xfrm>
            <a:off x="9373778" y="4938104"/>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smtClean="0"/>
              <a:t>7</a:t>
            </a:r>
            <a:endParaRPr lang="en-US" sz="1200" dirty="0"/>
          </a:p>
        </p:txBody>
      </p:sp>
      <p:sp>
        <p:nvSpPr>
          <p:cNvPr id="174" name="8-Point Star 173"/>
          <p:cNvSpPr/>
          <p:nvPr/>
        </p:nvSpPr>
        <p:spPr>
          <a:xfrm>
            <a:off x="4794066" y="1253041"/>
            <a:ext cx="294841" cy="276395"/>
          </a:xfrm>
          <a:prstGeom prst="star8">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3</a:t>
            </a:r>
          </a:p>
        </p:txBody>
      </p:sp>
      <p:pic>
        <p:nvPicPr>
          <p:cNvPr id="175" name="Picture 174"/>
          <p:cNvPicPr>
            <a:picLocks noChangeAspect="1"/>
          </p:cNvPicPr>
          <p:nvPr/>
        </p:nvPicPr>
        <p:blipFill>
          <a:blip r:embed="rId3"/>
          <a:stretch>
            <a:fillRect/>
          </a:stretch>
        </p:blipFill>
        <p:spPr>
          <a:xfrm>
            <a:off x="11019207" y="3966259"/>
            <a:ext cx="730973" cy="555258"/>
          </a:xfrm>
          <a:prstGeom prst="rect">
            <a:avLst/>
          </a:prstGeom>
        </p:spPr>
      </p:pic>
      <p:sp>
        <p:nvSpPr>
          <p:cNvPr id="176" name="Rectangle 175"/>
          <p:cNvSpPr/>
          <p:nvPr/>
        </p:nvSpPr>
        <p:spPr>
          <a:xfrm>
            <a:off x="10709611" y="3586445"/>
            <a:ext cx="1261884" cy="400110"/>
          </a:xfrm>
          <a:prstGeom prst="rect">
            <a:avLst/>
          </a:prstGeom>
        </p:spPr>
        <p:txBody>
          <a:bodyPr wrap="none">
            <a:spAutoFit/>
          </a:bodyPr>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3</a:t>
            </a:r>
            <a:r>
              <a:rPr lang="en-US" sz="1000" baseline="30000" dirty="0" smtClean="0">
                <a:solidFill>
                  <a:srgbClr val="004266"/>
                </a:solidFill>
                <a:latin typeface="Monaco" charset="0"/>
                <a:ea typeface="Monaco" charset="0"/>
                <a:cs typeface="Monaco" charset="0"/>
              </a:rPr>
              <a:t>rd</a:t>
            </a:r>
            <a:r>
              <a:rPr lang="en-US" sz="1000" dirty="0" smtClean="0">
                <a:solidFill>
                  <a:srgbClr val="004266"/>
                </a:solidFill>
                <a:latin typeface="Monaco" charset="0"/>
                <a:ea typeface="Monaco" charset="0"/>
                <a:cs typeface="Monaco" charset="0"/>
              </a:rPr>
              <a:t> Party </a:t>
            </a:r>
          </a:p>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Cloud Services</a:t>
            </a:r>
            <a:endParaRPr lang="en-US" sz="1000" dirty="0">
              <a:solidFill>
                <a:srgbClr val="004266"/>
              </a:solidFill>
              <a:latin typeface="Monaco" charset="0"/>
              <a:ea typeface="Monaco" charset="0"/>
              <a:cs typeface="Monaco" charset="0"/>
            </a:endParaRPr>
          </a:p>
        </p:txBody>
      </p:sp>
      <p:sp>
        <p:nvSpPr>
          <p:cNvPr id="7" name="Rounded Rectangle 6"/>
          <p:cNvSpPr/>
          <p:nvPr/>
        </p:nvSpPr>
        <p:spPr>
          <a:xfrm>
            <a:off x="8670806" y="2205883"/>
            <a:ext cx="1326621" cy="1064612"/>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Action Plugins</a:t>
            </a:r>
            <a:endParaRPr lang="en-US" sz="1000" dirty="0">
              <a:solidFill>
                <a:srgbClr val="004266"/>
              </a:solidFill>
              <a:latin typeface="Monaco" charset="0"/>
              <a:ea typeface="Monaco" charset="0"/>
              <a:cs typeface="Monaco" charset="0"/>
            </a:endParaRPr>
          </a:p>
        </p:txBody>
      </p:sp>
      <p:grpSp>
        <p:nvGrpSpPr>
          <p:cNvPr id="68" name="Group 67"/>
          <p:cNvGrpSpPr/>
          <p:nvPr/>
        </p:nvGrpSpPr>
        <p:grpSpPr>
          <a:xfrm>
            <a:off x="8846459" y="2560347"/>
            <a:ext cx="896938" cy="636714"/>
            <a:chOff x="1811721" y="4288355"/>
            <a:chExt cx="773306" cy="407472"/>
          </a:xfrm>
        </p:grpSpPr>
        <p:sp>
          <p:nvSpPr>
            <p:cNvPr id="69" name="Rounded Rectangle 68"/>
            <p:cNvSpPr/>
            <p:nvPr/>
          </p:nvSpPr>
          <p:spPr>
            <a:xfrm>
              <a:off x="1919027" y="4433933"/>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0" name="Rounded Rectangle 69"/>
            <p:cNvSpPr/>
            <p:nvPr/>
          </p:nvSpPr>
          <p:spPr>
            <a:xfrm>
              <a:off x="1885252" y="438544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1" name="Rounded Rectangle 70"/>
            <p:cNvSpPr/>
            <p:nvPr/>
          </p:nvSpPr>
          <p:spPr>
            <a:xfrm>
              <a:off x="1845495" y="4336954"/>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a:solidFill>
                    <a:srgbClr val="004266"/>
                  </a:solidFill>
                  <a:latin typeface="Monaco" charset="0"/>
                  <a:ea typeface="Monaco" charset="0"/>
                  <a:cs typeface="Monaco" charset="0"/>
                </a:rPr>
                <a:t>API</a:t>
              </a:r>
            </a:p>
          </p:txBody>
        </p:sp>
        <p:sp>
          <p:nvSpPr>
            <p:cNvPr id="72" name="Rounded Rectangle 71"/>
            <p:cNvSpPr/>
            <p:nvPr/>
          </p:nvSpPr>
          <p:spPr>
            <a:xfrm>
              <a:off x="1811721" y="4288355"/>
              <a:ext cx="666000" cy="261894"/>
            </a:xfrm>
            <a:prstGeom prst="roundRect">
              <a:avLst/>
            </a:prstGeom>
            <a:solidFill>
              <a:srgbClr val="FFFFFF"/>
            </a:solidFill>
            <a:ln w="9525" cap="flat" cmpd="sng" algn="ctr">
              <a:solidFill>
                <a:srgbClr val="004266"/>
              </a:solidFill>
              <a:prstDash val="solid"/>
            </a:ln>
            <a:effectLst/>
          </p:spPr>
          <p:txBody>
            <a:bodyPr rtlCol="0" anchor="ctr"/>
            <a:lstStyle/>
            <a:p>
              <a:pPr algn="ctr" defTabSz="914377" eaLnBrk="0" fontAlgn="base">
                <a:spcBef>
                  <a:spcPct val="0"/>
                </a:spcBef>
                <a:spcAft>
                  <a:spcPct val="0"/>
                </a:spcAft>
                <a:defRPr/>
              </a:pPr>
              <a:r>
                <a:rPr lang="en-US" sz="840" dirty="0" smtClean="0">
                  <a:solidFill>
                    <a:srgbClr val="004266"/>
                  </a:solidFill>
                  <a:latin typeface="Monaco" charset="0"/>
                  <a:ea typeface="Monaco" charset="0"/>
                  <a:cs typeface="Monaco" charset="0"/>
                </a:rPr>
                <a:t>Plugin</a:t>
              </a:r>
              <a:endParaRPr lang="en-US" sz="840" dirty="0">
                <a:solidFill>
                  <a:srgbClr val="004266"/>
                </a:solidFill>
                <a:latin typeface="Monaco" charset="0"/>
                <a:ea typeface="Monaco" charset="0"/>
                <a:cs typeface="Monaco" charset="0"/>
              </a:endParaRPr>
            </a:p>
          </p:txBody>
        </p:sp>
      </p:grpSp>
    </p:spTree>
    <p:extLst>
      <p:ext uri="{BB962C8B-B14F-4D97-AF65-F5344CB8AC3E}">
        <p14:creationId xmlns:p14="http://schemas.microsoft.com/office/powerpoint/2010/main" val="3751953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Rounded Rectangle 59"/>
          <p:cNvSpPr/>
          <p:nvPr/>
        </p:nvSpPr>
        <p:spPr>
          <a:xfrm>
            <a:off x="2889956" y="1961633"/>
            <a:ext cx="9155288" cy="3445745"/>
          </a:xfrm>
          <a:prstGeom prst="roundRect">
            <a:avLst/>
          </a:prstGeom>
          <a:solidFill>
            <a:srgbClr val="FFFFFF">
              <a:lumMod val="95000"/>
            </a:srgbClr>
          </a:solidFill>
          <a:ln w="9525" cap="flat" cmpd="sng" algn="ctr">
            <a:solidFill>
              <a:srgbClr val="004266"/>
            </a:solidFill>
            <a:prstDash val="dash"/>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2" name="Title 1"/>
          <p:cNvSpPr>
            <a:spLocks noGrp="1"/>
          </p:cNvSpPr>
          <p:nvPr>
            <p:ph type="title"/>
          </p:nvPr>
        </p:nvSpPr>
        <p:spPr/>
        <p:txBody>
          <a:bodyPr/>
          <a:lstStyle/>
          <a:p>
            <a:r>
              <a:rPr lang="en-US" dirty="0" smtClean="0"/>
              <a:t>Conversation System</a:t>
            </a:r>
            <a:endParaRPr lang="en-US" dirty="0"/>
          </a:p>
        </p:txBody>
      </p:sp>
      <p:sp>
        <p:nvSpPr>
          <p:cNvPr id="4" name="Rounded Rectangle 3"/>
          <p:cNvSpPr/>
          <p:nvPr/>
        </p:nvSpPr>
        <p:spPr>
          <a:xfrm>
            <a:off x="838199" y="2453085"/>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Voice</a:t>
            </a:r>
            <a:endParaRPr lang="en-US" sz="1200" dirty="0">
              <a:solidFill>
                <a:srgbClr val="004266"/>
              </a:solidFill>
              <a:latin typeface="Monaco" charset="0"/>
              <a:ea typeface="Monaco" charset="0"/>
              <a:cs typeface="Monaco" charset="0"/>
            </a:endParaRPr>
          </a:p>
        </p:txBody>
      </p:sp>
      <p:sp>
        <p:nvSpPr>
          <p:cNvPr id="5" name="Rounded Rectangle 4"/>
          <p:cNvSpPr/>
          <p:nvPr/>
        </p:nvSpPr>
        <p:spPr>
          <a:xfrm>
            <a:off x="838200" y="4344240"/>
            <a:ext cx="1104401" cy="526915"/>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Text</a:t>
            </a:r>
            <a:endParaRPr lang="en-US" sz="1200" dirty="0">
              <a:solidFill>
                <a:srgbClr val="004266"/>
              </a:solidFill>
              <a:latin typeface="Monaco" charset="0"/>
              <a:ea typeface="Monaco" charset="0"/>
              <a:cs typeface="Monaco" charset="0"/>
            </a:endParaRPr>
          </a:p>
        </p:txBody>
      </p:sp>
      <p:sp>
        <p:nvSpPr>
          <p:cNvPr id="6" name="Rectangle 5"/>
          <p:cNvSpPr/>
          <p:nvPr/>
        </p:nvSpPr>
        <p:spPr>
          <a:xfrm>
            <a:off x="173380" y="1602688"/>
            <a:ext cx="2666115"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Speech</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Recognition</a:t>
            </a:r>
            <a:endParaRPr lang="en-US" dirty="0">
              <a:solidFill>
                <a:srgbClr val="004266"/>
              </a:solidFill>
              <a:latin typeface="Monaco" charset="0"/>
              <a:ea typeface="Monaco" charset="0"/>
              <a:cs typeface="Monaco" charset="0"/>
            </a:endParaRPr>
          </a:p>
        </p:txBody>
      </p:sp>
      <p:cxnSp>
        <p:nvCxnSpPr>
          <p:cNvPr id="7" name="Straight Connector 6"/>
          <p:cNvCxnSpPr/>
          <p:nvPr/>
        </p:nvCxnSpPr>
        <p:spPr>
          <a:xfrm>
            <a:off x="2672640" y="2141180"/>
            <a:ext cx="0" cy="3556876"/>
          </a:xfrm>
          <a:prstGeom prst="line">
            <a:avLst/>
          </a:prstGeom>
          <a:noFill/>
          <a:ln w="25400" cap="flat" cmpd="sng" algn="ctr">
            <a:solidFill>
              <a:srgbClr val="00B2F2">
                <a:lumMod val="50000"/>
              </a:srgbClr>
            </a:solidFill>
            <a:prstDash val="dash"/>
          </a:ln>
          <a:effectLst/>
        </p:spPr>
      </p:cxnSp>
      <p:sp>
        <p:nvSpPr>
          <p:cNvPr id="8" name="Rounded Rectangular Callout 7"/>
          <p:cNvSpPr/>
          <p:nvPr/>
        </p:nvSpPr>
        <p:spPr>
          <a:xfrm>
            <a:off x="2190044" y="3285067"/>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今天天气如何？</a:t>
            </a:r>
            <a:endParaRPr lang="en-US" sz="1200" dirty="0"/>
          </a:p>
        </p:txBody>
      </p:sp>
      <p:cxnSp>
        <p:nvCxnSpPr>
          <p:cNvPr id="9" name="Straight Arrow Connector 8"/>
          <p:cNvCxnSpPr>
            <a:stCxn id="4" idx="3"/>
            <a:endCxn id="8" idx="0"/>
          </p:cNvCxnSpPr>
          <p:nvPr/>
        </p:nvCxnSpPr>
        <p:spPr>
          <a:xfrm>
            <a:off x="1942600" y="2716543"/>
            <a:ext cx="941711" cy="568524"/>
          </a:xfrm>
          <a:prstGeom prst="straightConnector1">
            <a:avLst/>
          </a:prstGeom>
          <a:noFill/>
          <a:ln w="19050" cap="flat" cmpd="sng" algn="ctr">
            <a:solidFill>
              <a:srgbClr val="00B2F2">
                <a:lumMod val="50000"/>
              </a:srgbClr>
            </a:solidFill>
            <a:prstDash val="solid"/>
            <a:headEnd type="none"/>
            <a:tailEnd type="arrow"/>
          </a:ln>
          <a:effectLst/>
        </p:spPr>
      </p:cxnSp>
      <p:cxnSp>
        <p:nvCxnSpPr>
          <p:cNvPr id="12" name="Straight Arrow Connector 11"/>
          <p:cNvCxnSpPr>
            <a:stCxn id="5" idx="3"/>
            <a:endCxn id="8" idx="2"/>
          </p:cNvCxnSpPr>
          <p:nvPr/>
        </p:nvCxnSpPr>
        <p:spPr>
          <a:xfrm flipV="1">
            <a:off x="1942601" y="3863175"/>
            <a:ext cx="941710" cy="744523"/>
          </a:xfrm>
          <a:prstGeom prst="straightConnector1">
            <a:avLst/>
          </a:prstGeom>
          <a:noFill/>
          <a:ln w="19050" cap="flat" cmpd="sng" algn="ctr">
            <a:solidFill>
              <a:srgbClr val="00B2F2">
                <a:lumMod val="50000"/>
              </a:srgbClr>
            </a:solidFill>
            <a:prstDash val="solid"/>
            <a:headEnd type="none"/>
            <a:tailEnd type="arrow"/>
          </a:ln>
          <a:effectLst/>
        </p:spPr>
      </p:cxnSp>
      <p:sp>
        <p:nvSpPr>
          <p:cNvPr id="21" name="Rectangle 20"/>
          <p:cNvSpPr/>
          <p:nvPr/>
        </p:nvSpPr>
        <p:spPr>
          <a:xfrm>
            <a:off x="3822278" y="1602688"/>
            <a:ext cx="4320413"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Natural</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Language</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Understanding</a:t>
            </a:r>
            <a:endParaRPr lang="en-US" dirty="0">
              <a:solidFill>
                <a:srgbClr val="004266"/>
              </a:solidFill>
              <a:latin typeface="Monaco" charset="0"/>
              <a:ea typeface="Monaco" charset="0"/>
              <a:cs typeface="Monaco" charset="0"/>
            </a:endParaRPr>
          </a:p>
        </p:txBody>
      </p:sp>
      <p:sp>
        <p:nvSpPr>
          <p:cNvPr id="22" name="Rounded Rectangle 21"/>
          <p:cNvSpPr/>
          <p:nvPr/>
        </p:nvSpPr>
        <p:spPr>
          <a:xfrm>
            <a:off x="4515557" y="2156180"/>
            <a:ext cx="3285066" cy="1390631"/>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NLU</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cxnSp>
        <p:nvCxnSpPr>
          <p:cNvPr id="23" name="Straight Arrow Connector 22"/>
          <p:cNvCxnSpPr>
            <a:stCxn id="8" idx="3"/>
            <a:endCxn id="22" idx="1"/>
          </p:cNvCxnSpPr>
          <p:nvPr/>
        </p:nvCxnSpPr>
        <p:spPr>
          <a:xfrm flipV="1">
            <a:off x="3578577" y="2851496"/>
            <a:ext cx="936980" cy="722625"/>
          </a:xfrm>
          <a:prstGeom prst="straightConnector1">
            <a:avLst/>
          </a:prstGeom>
          <a:noFill/>
          <a:ln w="19050" cap="flat" cmpd="sng" algn="ctr">
            <a:solidFill>
              <a:srgbClr val="00B2F2">
                <a:lumMod val="50000"/>
              </a:srgbClr>
            </a:solidFill>
            <a:prstDash val="solid"/>
            <a:headEnd type="none"/>
            <a:tailEnd type="arrow"/>
          </a:ln>
          <a:effectLst/>
        </p:spPr>
      </p:cxnSp>
      <p:sp>
        <p:nvSpPr>
          <p:cNvPr id="27" name="Rounded Rectangle 26"/>
          <p:cNvSpPr/>
          <p:nvPr/>
        </p:nvSpPr>
        <p:spPr>
          <a:xfrm>
            <a:off x="4780850"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Intent</a:t>
            </a:r>
            <a:endParaRPr lang="en-US" sz="720" dirty="0">
              <a:solidFill>
                <a:srgbClr val="004266"/>
              </a:solidFill>
              <a:latin typeface="Monaco" charset="0"/>
              <a:ea typeface="Monaco" charset="0"/>
              <a:cs typeface="Monaco" charset="0"/>
            </a:endParaRPr>
          </a:p>
        </p:txBody>
      </p:sp>
      <p:sp>
        <p:nvSpPr>
          <p:cNvPr id="30" name="Rounded Rectangle 29"/>
          <p:cNvSpPr/>
          <p:nvPr/>
        </p:nvSpPr>
        <p:spPr>
          <a:xfrm>
            <a:off x="6303439" y="2742687"/>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Entity</a:t>
            </a:r>
            <a:endParaRPr lang="en-US" sz="720" dirty="0">
              <a:solidFill>
                <a:srgbClr val="004266"/>
              </a:solidFill>
              <a:latin typeface="Monaco" charset="0"/>
              <a:ea typeface="Monaco" charset="0"/>
              <a:cs typeface="Monaco" charset="0"/>
            </a:endParaRPr>
          </a:p>
        </p:txBody>
      </p:sp>
      <p:cxnSp>
        <p:nvCxnSpPr>
          <p:cNvPr id="33" name="Straight Connector 32"/>
          <p:cNvCxnSpPr/>
          <p:nvPr/>
        </p:nvCxnSpPr>
        <p:spPr>
          <a:xfrm flipH="1">
            <a:off x="8229600" y="2156180"/>
            <a:ext cx="36685" cy="3104442"/>
          </a:xfrm>
          <a:prstGeom prst="line">
            <a:avLst/>
          </a:prstGeom>
          <a:noFill/>
          <a:ln w="25400" cap="flat" cmpd="sng" algn="ctr">
            <a:solidFill>
              <a:srgbClr val="00B2F2">
                <a:lumMod val="50000"/>
              </a:srgbClr>
            </a:solidFill>
            <a:prstDash val="dash"/>
          </a:ln>
          <a:effectLst/>
        </p:spPr>
      </p:cxnSp>
      <p:sp>
        <p:nvSpPr>
          <p:cNvPr id="34" name="Rectangle 33"/>
          <p:cNvSpPr/>
          <p:nvPr/>
        </p:nvSpPr>
        <p:spPr>
          <a:xfrm>
            <a:off x="9550972" y="1604461"/>
            <a:ext cx="1976824" cy="369332"/>
          </a:xfrm>
          <a:prstGeom prst="rect">
            <a:avLst/>
          </a:prstGeom>
        </p:spPr>
        <p:txBody>
          <a:bodyPr wrap="none">
            <a:spAutoFit/>
          </a:bodyPr>
          <a:lstStyle/>
          <a:p>
            <a:pPr algn="ctr" defTabSz="914377" eaLnBrk="0" fontAlgn="base">
              <a:spcBef>
                <a:spcPct val="0"/>
              </a:spcBef>
              <a:spcAft>
                <a:spcPct val="0"/>
              </a:spcAft>
              <a:defRPr/>
            </a:pPr>
            <a:r>
              <a:rPr lang="en-US" altLang="zh-CN" dirty="0" smtClean="0">
                <a:solidFill>
                  <a:srgbClr val="004266"/>
                </a:solidFill>
                <a:latin typeface="Monaco" charset="0"/>
                <a:ea typeface="Monaco" charset="0"/>
                <a:cs typeface="Monaco" charset="0"/>
              </a:rPr>
              <a:t>Dialog</a:t>
            </a:r>
            <a:r>
              <a:rPr lang="zh-CN" altLang="en-US" dirty="0" smtClean="0">
                <a:solidFill>
                  <a:srgbClr val="004266"/>
                </a:solidFill>
                <a:latin typeface="Monaco" charset="0"/>
                <a:ea typeface="Monaco" charset="0"/>
                <a:cs typeface="Monaco" charset="0"/>
              </a:rPr>
              <a:t> </a:t>
            </a:r>
            <a:r>
              <a:rPr lang="en-US" altLang="zh-CN" dirty="0" smtClean="0">
                <a:solidFill>
                  <a:srgbClr val="004266"/>
                </a:solidFill>
                <a:latin typeface="Monaco" charset="0"/>
                <a:ea typeface="Monaco" charset="0"/>
                <a:cs typeface="Monaco" charset="0"/>
              </a:rPr>
              <a:t>Engine</a:t>
            </a:r>
            <a:endParaRPr lang="en-US" dirty="0">
              <a:solidFill>
                <a:srgbClr val="004266"/>
              </a:solidFill>
              <a:latin typeface="Monaco" charset="0"/>
              <a:ea typeface="Monaco" charset="0"/>
              <a:cs typeface="Monaco" charset="0"/>
            </a:endParaRPr>
          </a:p>
        </p:txBody>
      </p:sp>
      <p:sp>
        <p:nvSpPr>
          <p:cNvPr id="35" name="Rounded Rectangle 34"/>
          <p:cNvSpPr/>
          <p:nvPr/>
        </p:nvSpPr>
        <p:spPr>
          <a:xfrm>
            <a:off x="8602133" y="2166957"/>
            <a:ext cx="3285066" cy="1906398"/>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Dialog</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Engine</a:t>
            </a:r>
            <a:endParaRPr lang="en-US" sz="900" dirty="0">
              <a:solidFill>
                <a:srgbClr val="004266"/>
              </a:solidFill>
              <a:latin typeface="Monaco" charset="0"/>
              <a:ea typeface="Monaco" charset="0"/>
              <a:cs typeface="Monaco" charset="0"/>
            </a:endParaRPr>
          </a:p>
        </p:txBody>
      </p:sp>
      <p:sp>
        <p:nvSpPr>
          <p:cNvPr id="36" name="Rounded Rectangle 35"/>
          <p:cNvSpPr/>
          <p:nvPr/>
        </p:nvSpPr>
        <p:spPr>
          <a:xfrm>
            <a:off x="8932344" y="261494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Reference</a:t>
            </a:r>
          </a:p>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Engine</a:t>
            </a:r>
            <a:endParaRPr lang="en-US" sz="720" dirty="0">
              <a:solidFill>
                <a:srgbClr val="004266"/>
              </a:solidFill>
              <a:latin typeface="Monaco" charset="0"/>
              <a:ea typeface="Monaco" charset="0"/>
              <a:cs typeface="Monaco" charset="0"/>
            </a:endParaRPr>
          </a:p>
        </p:txBody>
      </p:sp>
      <p:sp>
        <p:nvSpPr>
          <p:cNvPr id="37" name="Rounded Rectangle 36"/>
          <p:cNvSpPr/>
          <p:nvPr/>
        </p:nvSpPr>
        <p:spPr>
          <a:xfrm>
            <a:off x="10433774" y="2614429"/>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Response Action</a:t>
            </a:r>
            <a:endParaRPr lang="en-US" sz="720" dirty="0">
              <a:solidFill>
                <a:srgbClr val="004266"/>
              </a:solidFill>
              <a:latin typeface="Monaco" charset="0"/>
              <a:ea typeface="Monaco" charset="0"/>
              <a:cs typeface="Monaco" charset="0"/>
            </a:endParaRPr>
          </a:p>
        </p:txBody>
      </p:sp>
      <p:sp>
        <p:nvSpPr>
          <p:cNvPr id="38" name="Rounded Rectangle 37"/>
          <p:cNvSpPr/>
          <p:nvPr/>
        </p:nvSpPr>
        <p:spPr>
          <a:xfrm>
            <a:off x="8932343" y="3388511"/>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State Management</a:t>
            </a:r>
            <a:endParaRPr lang="en-US" sz="720" dirty="0">
              <a:solidFill>
                <a:srgbClr val="004266"/>
              </a:solidFill>
              <a:latin typeface="Monaco" charset="0"/>
              <a:ea typeface="Monaco" charset="0"/>
              <a:cs typeface="Monaco" charset="0"/>
            </a:endParaRPr>
          </a:p>
        </p:txBody>
      </p:sp>
      <p:sp>
        <p:nvSpPr>
          <p:cNvPr id="39" name="Rounded Rectangle 38"/>
          <p:cNvSpPr/>
          <p:nvPr/>
        </p:nvSpPr>
        <p:spPr>
          <a:xfrm>
            <a:off x="10433772" y="3411343"/>
            <a:ext cx="1171219" cy="603980"/>
          </a:xfrm>
          <a:prstGeom prst="roundRect">
            <a:avLst>
              <a:gd name="adj" fmla="val 9237"/>
            </a:avLst>
          </a:prstGeom>
          <a:solidFill>
            <a:srgbClr val="003756">
              <a:lumMod val="10000"/>
              <a:lumOff val="90000"/>
            </a:srgbClr>
          </a:solidFill>
          <a:ln w="9525" cap="flat" cmpd="sng" algn="ctr">
            <a:solidFill>
              <a:srgbClr val="004266"/>
            </a:solidFill>
            <a:prstDash val="solid"/>
          </a:ln>
          <a:effectLst/>
        </p:spPr>
        <p:txBody>
          <a:bodyPr vert="horz"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Inbound/Outbound API</a:t>
            </a:r>
            <a:endParaRPr lang="en-US" sz="720" dirty="0">
              <a:solidFill>
                <a:srgbClr val="004266"/>
              </a:solidFill>
              <a:latin typeface="Monaco" charset="0"/>
              <a:ea typeface="Monaco" charset="0"/>
              <a:cs typeface="Monaco" charset="0"/>
            </a:endParaRPr>
          </a:p>
        </p:txBody>
      </p:sp>
      <p:cxnSp>
        <p:nvCxnSpPr>
          <p:cNvPr id="40" name="Straight Arrow Connector 39"/>
          <p:cNvCxnSpPr>
            <a:stCxn id="22" idx="3"/>
            <a:endCxn id="35" idx="1"/>
          </p:cNvCxnSpPr>
          <p:nvPr/>
        </p:nvCxnSpPr>
        <p:spPr>
          <a:xfrm>
            <a:off x="7800623" y="2851496"/>
            <a:ext cx="801510" cy="268660"/>
          </a:xfrm>
          <a:prstGeom prst="straightConnector1">
            <a:avLst/>
          </a:prstGeom>
          <a:noFill/>
          <a:ln w="19050" cap="flat" cmpd="sng" algn="ctr">
            <a:solidFill>
              <a:srgbClr val="00B2F2">
                <a:lumMod val="50000"/>
              </a:srgbClr>
            </a:solidFill>
            <a:prstDash val="solid"/>
            <a:headEnd type="none"/>
            <a:tailEnd type="arrow"/>
          </a:ln>
          <a:effectLst/>
        </p:spPr>
      </p:cxnSp>
      <p:sp>
        <p:nvSpPr>
          <p:cNvPr id="43" name="Can 42"/>
          <p:cNvSpPr/>
          <p:nvPr/>
        </p:nvSpPr>
        <p:spPr>
          <a:xfrm>
            <a:off x="10852123" y="5631346"/>
            <a:ext cx="1003354" cy="1019391"/>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External System</a:t>
            </a:r>
            <a:endParaRPr lang="en-US" sz="1200" dirty="0">
              <a:solidFill>
                <a:srgbClr val="004266"/>
              </a:solidFill>
              <a:latin typeface="Monaco" charset="0"/>
              <a:ea typeface="Monaco" charset="0"/>
              <a:cs typeface="Monaco" charset="0"/>
            </a:endParaRPr>
          </a:p>
        </p:txBody>
      </p:sp>
      <p:cxnSp>
        <p:nvCxnSpPr>
          <p:cNvPr id="44" name="Straight Arrow Connector 43"/>
          <p:cNvCxnSpPr>
            <a:stCxn id="39" idx="3"/>
            <a:endCxn id="43" idx="1"/>
          </p:cNvCxnSpPr>
          <p:nvPr/>
        </p:nvCxnSpPr>
        <p:spPr>
          <a:xfrm flipH="1">
            <a:off x="11353800" y="3713333"/>
            <a:ext cx="251191" cy="1918013"/>
          </a:xfrm>
          <a:prstGeom prst="curvedConnector4">
            <a:avLst>
              <a:gd name="adj1" fmla="val -91006"/>
              <a:gd name="adj2" fmla="val 57872"/>
            </a:avLst>
          </a:prstGeom>
          <a:noFill/>
          <a:ln w="19050" cap="flat" cmpd="sng" algn="ctr">
            <a:solidFill>
              <a:srgbClr val="00B2F2">
                <a:lumMod val="50000"/>
              </a:srgbClr>
            </a:solidFill>
            <a:prstDash val="solid"/>
            <a:headEnd type="triangle"/>
            <a:tailEnd type="arrow"/>
          </a:ln>
          <a:effectLst/>
        </p:spPr>
      </p:cxnSp>
      <p:sp>
        <p:nvSpPr>
          <p:cNvPr id="48" name="Rounded Rectangular Callout 47"/>
          <p:cNvSpPr/>
          <p:nvPr/>
        </p:nvSpPr>
        <p:spPr>
          <a:xfrm>
            <a:off x="3138303" y="4575661"/>
            <a:ext cx="1388533" cy="578108"/>
          </a:xfrm>
          <a:prstGeom prst="wedgeRoundRectCallou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t>今天天气不错</a:t>
            </a:r>
            <a:r>
              <a:rPr lang="en-US" altLang="zh-CN" sz="1200" dirty="0" smtClean="0"/>
              <a:t>....</a:t>
            </a:r>
            <a:endParaRPr lang="en-US" sz="1200" dirty="0"/>
          </a:p>
        </p:txBody>
      </p:sp>
      <p:cxnSp>
        <p:nvCxnSpPr>
          <p:cNvPr id="49" name="Straight Arrow Connector 48"/>
          <p:cNvCxnSpPr>
            <a:stCxn id="35" idx="2"/>
            <a:endCxn id="48" idx="2"/>
          </p:cNvCxnSpPr>
          <p:nvPr/>
        </p:nvCxnSpPr>
        <p:spPr>
          <a:xfrm rot="5400000">
            <a:off x="6498411" y="1407514"/>
            <a:ext cx="1080414" cy="6412096"/>
          </a:xfrm>
          <a:prstGeom prst="curvedConnector3">
            <a:avLst>
              <a:gd name="adj1" fmla="val 190120"/>
            </a:avLst>
          </a:prstGeom>
          <a:noFill/>
          <a:ln w="19050" cap="flat" cmpd="sng" algn="ctr">
            <a:solidFill>
              <a:srgbClr val="00B2F2">
                <a:lumMod val="50000"/>
              </a:srgbClr>
            </a:solidFill>
            <a:prstDash val="solid"/>
            <a:headEnd type="none"/>
            <a:tailEnd type="arrow"/>
          </a:ln>
          <a:effectLst/>
        </p:spPr>
      </p:cxnSp>
      <p:cxnSp>
        <p:nvCxnSpPr>
          <p:cNvPr id="54" name="Straight Arrow Connector 53"/>
          <p:cNvCxnSpPr>
            <a:stCxn id="48" idx="1"/>
            <a:endCxn id="5" idx="3"/>
          </p:cNvCxnSpPr>
          <p:nvPr/>
        </p:nvCxnSpPr>
        <p:spPr>
          <a:xfrm flipH="1" flipV="1">
            <a:off x="1942601" y="4607698"/>
            <a:ext cx="1195702" cy="257017"/>
          </a:xfrm>
          <a:prstGeom prst="straightConnector1">
            <a:avLst/>
          </a:prstGeom>
          <a:noFill/>
          <a:ln w="19050" cap="flat" cmpd="sng" algn="ctr">
            <a:solidFill>
              <a:srgbClr val="00B2F2">
                <a:lumMod val="50000"/>
              </a:srgbClr>
            </a:solidFill>
            <a:prstDash val="solid"/>
            <a:headEnd type="none"/>
            <a:tailEnd type="arrow"/>
          </a:ln>
          <a:effectLst/>
        </p:spPr>
      </p:cxnSp>
      <p:cxnSp>
        <p:nvCxnSpPr>
          <p:cNvPr id="57" name="Straight Arrow Connector 56"/>
          <p:cNvCxnSpPr>
            <a:stCxn id="48" idx="1"/>
            <a:endCxn id="4" idx="2"/>
          </p:cNvCxnSpPr>
          <p:nvPr/>
        </p:nvCxnSpPr>
        <p:spPr>
          <a:xfrm flipH="1" flipV="1">
            <a:off x="1390400" y="2980000"/>
            <a:ext cx="1747903" cy="1884715"/>
          </a:xfrm>
          <a:prstGeom prst="straightConnector1">
            <a:avLst/>
          </a:prstGeom>
          <a:noFill/>
          <a:ln w="19050" cap="flat" cmpd="sng" algn="ctr">
            <a:solidFill>
              <a:srgbClr val="00B2F2">
                <a:lumMod val="50000"/>
              </a:srgbClr>
            </a:solidFill>
            <a:prstDash val="solid"/>
            <a:headEnd type="none"/>
            <a:tailEnd type="arrow"/>
          </a:ln>
          <a:effectLst/>
        </p:spPr>
      </p:cxnSp>
      <p:sp>
        <p:nvSpPr>
          <p:cNvPr id="70" name="Rounded Rectangle 69"/>
          <p:cNvSpPr/>
          <p:nvPr/>
        </p:nvSpPr>
        <p:spPr>
          <a:xfrm>
            <a:off x="5454051" y="4236301"/>
            <a:ext cx="4570139" cy="899612"/>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t"/>
          <a:lstStyle/>
          <a:p>
            <a:pPr algn="ctr" defTabSz="914377" eaLnBrk="0" fontAlgn="base">
              <a:spcBef>
                <a:spcPct val="0"/>
              </a:spcBef>
              <a:spcAft>
                <a:spcPct val="0"/>
              </a:spcAft>
              <a:defRPr/>
            </a:pPr>
            <a:r>
              <a:rPr lang="en-US" altLang="zh-CN" sz="1600" dirty="0" smtClean="0">
                <a:solidFill>
                  <a:srgbClr val="004266"/>
                </a:solidFill>
                <a:latin typeface="Monaco" charset="0"/>
                <a:ea typeface="Monaco" charset="0"/>
                <a:cs typeface="Monaco" charset="0"/>
              </a:rPr>
              <a:t>Model</a:t>
            </a:r>
            <a:r>
              <a:rPr lang="zh-CN" altLang="en-US" sz="1600" dirty="0" smtClean="0">
                <a:solidFill>
                  <a:srgbClr val="004266"/>
                </a:solidFill>
                <a:latin typeface="Monaco" charset="0"/>
                <a:ea typeface="Monaco" charset="0"/>
                <a:cs typeface="Monaco" charset="0"/>
              </a:rPr>
              <a:t> </a:t>
            </a:r>
            <a:r>
              <a:rPr lang="en-US" altLang="zh-CN" sz="1600" dirty="0" smtClean="0">
                <a:solidFill>
                  <a:srgbClr val="004266"/>
                </a:solidFill>
                <a:latin typeface="Monaco" charset="0"/>
                <a:ea typeface="Monaco" charset="0"/>
                <a:cs typeface="Monaco" charset="0"/>
              </a:rPr>
              <a:t>Management</a:t>
            </a:r>
            <a:endParaRPr lang="en-US" sz="900" dirty="0">
              <a:solidFill>
                <a:srgbClr val="004266"/>
              </a:solidFill>
              <a:latin typeface="Monaco" charset="0"/>
              <a:ea typeface="Monaco" charset="0"/>
              <a:cs typeface="Monaco" charset="0"/>
            </a:endParaRPr>
          </a:p>
        </p:txBody>
      </p:sp>
      <p:sp>
        <p:nvSpPr>
          <p:cNvPr id="72" name="Can 71"/>
          <p:cNvSpPr/>
          <p:nvPr/>
        </p:nvSpPr>
        <p:spPr>
          <a:xfrm>
            <a:off x="5775679" y="4585954"/>
            <a:ext cx="1065387"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Model</a:t>
            </a:r>
            <a:endParaRPr lang="en-US" sz="1200" dirty="0">
              <a:solidFill>
                <a:srgbClr val="004266"/>
              </a:solidFill>
              <a:latin typeface="Monaco" charset="0"/>
              <a:ea typeface="Monaco" charset="0"/>
              <a:cs typeface="Monaco" charset="0"/>
            </a:endParaRPr>
          </a:p>
        </p:txBody>
      </p:sp>
      <p:sp>
        <p:nvSpPr>
          <p:cNvPr id="73" name="Can 72"/>
          <p:cNvSpPr/>
          <p:nvPr/>
        </p:nvSpPr>
        <p:spPr>
          <a:xfrm>
            <a:off x="7379946" y="4600276"/>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Training</a:t>
            </a:r>
            <a:r>
              <a:rPr lang="zh-CN" altLang="en-US" sz="1200" dirty="0" smtClean="0">
                <a:solidFill>
                  <a:srgbClr val="004266"/>
                </a:solidFill>
                <a:latin typeface="Monaco" charset="0"/>
                <a:ea typeface="Monaco" charset="0"/>
                <a:cs typeface="Monaco" charset="0"/>
              </a:rPr>
              <a:t> </a:t>
            </a:r>
            <a:r>
              <a:rPr lang="en-US" altLang="zh-CN" sz="1200" dirty="0" smtClean="0">
                <a:solidFill>
                  <a:srgbClr val="004266"/>
                </a:solidFill>
                <a:latin typeface="Monaco" charset="0"/>
                <a:ea typeface="Monaco" charset="0"/>
                <a:cs typeface="Monaco" charset="0"/>
              </a:rPr>
              <a:t>Data</a:t>
            </a:r>
            <a:endParaRPr lang="en-US" sz="1200" dirty="0">
              <a:solidFill>
                <a:srgbClr val="004266"/>
              </a:solidFill>
              <a:latin typeface="Monaco" charset="0"/>
              <a:ea typeface="Monaco" charset="0"/>
              <a:cs typeface="Monaco" charset="0"/>
            </a:endParaRPr>
          </a:p>
        </p:txBody>
      </p:sp>
      <p:sp>
        <p:nvSpPr>
          <p:cNvPr id="74" name="Lightning Bolt 73"/>
          <p:cNvSpPr/>
          <p:nvPr/>
        </p:nvSpPr>
        <p:spPr>
          <a:xfrm>
            <a:off x="5980965" y="3410832"/>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p:nvSpPr>
        <p:spPr>
          <a:xfrm>
            <a:off x="6228820" y="3519173"/>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76" name="Lightning Bolt 75"/>
          <p:cNvSpPr/>
          <p:nvPr/>
        </p:nvSpPr>
        <p:spPr>
          <a:xfrm>
            <a:off x="10137584" y="3856765"/>
            <a:ext cx="382410" cy="395639"/>
          </a:xfrm>
          <a:prstGeom prst="lightningBol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10385439" y="3965106"/>
            <a:ext cx="1043876" cy="307777"/>
          </a:xfrm>
          <a:prstGeom prst="rect">
            <a:avLst/>
          </a:prstGeom>
        </p:spPr>
        <p:txBody>
          <a:bodyPr wrap="none">
            <a:spAutoFit/>
          </a:bodyPr>
          <a:lstStyle/>
          <a:p>
            <a:pPr algn="ctr" defTabSz="914377" eaLnBrk="0" fontAlgn="base">
              <a:spcBef>
                <a:spcPct val="0"/>
              </a:spcBef>
              <a:spcAft>
                <a:spcPct val="0"/>
              </a:spcAft>
              <a:defRPr/>
            </a:pPr>
            <a:r>
              <a:rPr lang="en-US" altLang="zh-CN" sz="1400" dirty="0" smtClean="0">
                <a:solidFill>
                  <a:srgbClr val="004266"/>
                </a:solidFill>
                <a:latin typeface="Monaco" charset="0"/>
                <a:ea typeface="Monaco" charset="0"/>
                <a:cs typeface="Monaco" charset="0"/>
              </a:rPr>
              <a:t>Training</a:t>
            </a:r>
            <a:endParaRPr lang="en-US" dirty="0">
              <a:solidFill>
                <a:srgbClr val="004266"/>
              </a:solidFill>
              <a:latin typeface="Monaco" charset="0"/>
              <a:ea typeface="Monaco" charset="0"/>
              <a:cs typeface="Monaco" charset="0"/>
            </a:endParaRPr>
          </a:p>
        </p:txBody>
      </p:sp>
      <p:sp>
        <p:nvSpPr>
          <p:cNvPr id="81" name="Can 80"/>
          <p:cNvSpPr/>
          <p:nvPr/>
        </p:nvSpPr>
        <p:spPr>
          <a:xfrm>
            <a:off x="8725362" y="4567779"/>
            <a:ext cx="974886" cy="426278"/>
          </a:xfrm>
          <a:prstGeom prst="can">
            <a:avLst>
              <a:gd name="adj" fmla="val 22644"/>
            </a:avLst>
          </a:prstGeom>
          <a:solidFill>
            <a:srgbClr val="6BC72B">
              <a:lumMod val="40000"/>
              <a:lumOff val="60000"/>
            </a:srgbClr>
          </a:solidFill>
          <a:ln w="9525" cap="flat" cmpd="sng" algn="ctr">
            <a:solidFill>
              <a:srgbClr val="004266"/>
            </a:solidFill>
            <a:prstDash val="solid"/>
          </a:ln>
          <a:effectLst/>
        </p:spPr>
        <p:txBody>
          <a:bodyPr rot="0" spcFirstLastPara="0" vertOverflow="overflow" horzOverflow="overflow" vert="horz" wrap="square" lIns="109728" tIns="86400" rIns="109728" bIns="54864" numCol="1" spcCol="0" rtlCol="0" fromWordArt="0" anchor="ctr" anchorCtr="0" forceAA="0" compatLnSpc="1">
            <a:prstTxWarp prst="textNoShape">
              <a:avLst/>
            </a:prstTxWarp>
            <a:no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Pipeline</a:t>
            </a:r>
            <a:r>
              <a:rPr lang="zh-CN" altLang="en-US" sz="1200" dirty="0" smtClean="0">
                <a:solidFill>
                  <a:srgbClr val="004266"/>
                </a:solidFill>
                <a:latin typeface="Monaco" charset="0"/>
                <a:ea typeface="Monaco" charset="0"/>
                <a:cs typeface="Monaco" charset="0"/>
              </a:rPr>
              <a: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3" name="矩形 37"/>
          <p:cNvSpPr/>
          <p:nvPr/>
        </p:nvSpPr>
        <p:spPr>
          <a:xfrm>
            <a:off x="1925672" y="2907020"/>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STT</a:t>
            </a:r>
            <a:endParaRPr kumimoji="1" lang="zh-CN" altLang="en-US" sz="1000" dirty="0">
              <a:solidFill>
                <a:schemeClr val="tx1"/>
              </a:solidFill>
              <a:latin typeface="Times" charset="0"/>
              <a:ea typeface="Times" charset="0"/>
              <a:cs typeface="Times" charset="0"/>
            </a:endParaRPr>
          </a:p>
        </p:txBody>
      </p:sp>
      <p:sp>
        <p:nvSpPr>
          <p:cNvPr id="84" name="矩形 38"/>
          <p:cNvSpPr/>
          <p:nvPr/>
        </p:nvSpPr>
        <p:spPr>
          <a:xfrm>
            <a:off x="1280723" y="3317976"/>
            <a:ext cx="765717" cy="201197"/>
          </a:xfrm>
          <a:prstGeom prst="rect">
            <a:avLst/>
          </a:prstGeom>
          <a:solidFill>
            <a:srgbClr val="FFFF00"/>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zh-CN" sz="1000" dirty="0" smtClean="0">
                <a:solidFill>
                  <a:schemeClr val="tx1"/>
                </a:solidFill>
                <a:latin typeface="Times" charset="0"/>
                <a:ea typeface="Times" charset="0"/>
                <a:cs typeface="Times" charset="0"/>
              </a:rPr>
              <a:t>TTS</a:t>
            </a:r>
            <a:endParaRPr kumimoji="1" lang="zh-CN" altLang="en-US" sz="1000" dirty="0">
              <a:solidFill>
                <a:schemeClr val="tx1"/>
              </a:solidFill>
              <a:latin typeface="Times" charset="0"/>
              <a:ea typeface="Times" charset="0"/>
              <a:cs typeface="Times" charset="0"/>
            </a:endParaRPr>
          </a:p>
        </p:txBody>
      </p:sp>
    </p:spTree>
    <p:extLst>
      <p:ext uri="{BB962C8B-B14F-4D97-AF65-F5344CB8AC3E}">
        <p14:creationId xmlns:p14="http://schemas.microsoft.com/office/powerpoint/2010/main" val="11213720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a:picLocks noChangeAspect="1"/>
          </p:cNvPicPr>
          <p:nvPr/>
        </p:nvPicPr>
        <p:blipFill>
          <a:blip r:embed="rId2"/>
          <a:stretch>
            <a:fillRect/>
          </a:stretch>
        </p:blipFill>
        <p:spPr>
          <a:xfrm>
            <a:off x="6941960" y="2969650"/>
            <a:ext cx="2664883" cy="1813539"/>
          </a:xfrm>
          <a:prstGeom prst="rect">
            <a:avLst/>
          </a:prstGeom>
        </p:spPr>
      </p:pic>
      <p:pic>
        <p:nvPicPr>
          <p:cNvPr id="91" name="Picture 90"/>
          <p:cNvPicPr>
            <a:picLocks noChangeAspect="1"/>
          </p:cNvPicPr>
          <p:nvPr/>
        </p:nvPicPr>
        <p:blipFill>
          <a:blip r:embed="rId3"/>
          <a:stretch>
            <a:fillRect/>
          </a:stretch>
        </p:blipFill>
        <p:spPr>
          <a:xfrm>
            <a:off x="702733" y="1526117"/>
            <a:ext cx="3383844" cy="1443533"/>
          </a:xfrm>
          <a:prstGeom prst="rect">
            <a:avLst/>
          </a:prstGeom>
        </p:spPr>
      </p:pic>
    </p:spTree>
    <p:extLst>
      <p:ext uri="{BB962C8B-B14F-4D97-AF65-F5344CB8AC3E}">
        <p14:creationId xmlns:p14="http://schemas.microsoft.com/office/powerpoint/2010/main" val="999764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5051395" y="0"/>
            <a:ext cx="5566188" cy="6858000"/>
          </a:xfrm>
          <a:prstGeom prst="rect">
            <a:avLst/>
          </a:prstGeom>
        </p:spPr>
      </p:pic>
    </p:spTree>
    <p:extLst>
      <p:ext uri="{BB962C8B-B14F-4D97-AF65-F5344CB8AC3E}">
        <p14:creationId xmlns:p14="http://schemas.microsoft.com/office/powerpoint/2010/main" val="15060105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On-device </a:t>
            </a:r>
            <a:r>
              <a:rPr lang="en-US" dirty="0" smtClean="0"/>
              <a:t>processing</a:t>
            </a:r>
            <a:endParaRPr lang="en-US" dirty="0"/>
          </a:p>
        </p:txBody>
      </p:sp>
      <p:pic>
        <p:nvPicPr>
          <p:cNvPr id="4" name="Content Placeholder 3"/>
          <p:cNvPicPr>
            <a:picLocks noGrp="1" noChangeAspect="1"/>
          </p:cNvPicPr>
          <p:nvPr>
            <p:ph idx="1"/>
          </p:nvPr>
        </p:nvPicPr>
        <p:blipFill>
          <a:blip r:embed="rId2"/>
          <a:stretch>
            <a:fillRect/>
          </a:stretch>
        </p:blipFill>
        <p:spPr>
          <a:xfrm>
            <a:off x="1464852" y="1825625"/>
            <a:ext cx="9262296" cy="4351338"/>
          </a:xfrm>
          <a:prstGeom prst="rect">
            <a:avLst/>
          </a:prstGeom>
        </p:spPr>
      </p:pic>
    </p:spTree>
    <p:extLst>
      <p:ext uri="{BB962C8B-B14F-4D97-AF65-F5344CB8AC3E}">
        <p14:creationId xmlns:p14="http://schemas.microsoft.com/office/powerpoint/2010/main" val="7243505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CORE </a:t>
            </a:r>
            <a:r>
              <a:rPr lang="en-US" dirty="0" smtClean="0"/>
              <a:t>FEATURES</a:t>
            </a:r>
            <a:endParaRPr lang="en-US" dirty="0"/>
          </a:p>
        </p:txBody>
      </p:sp>
      <p:sp>
        <p:nvSpPr>
          <p:cNvPr id="3" name="Content Placeholder 2"/>
          <p:cNvSpPr>
            <a:spLocks noGrp="1"/>
          </p:cNvSpPr>
          <p:nvPr>
            <p:ph idx="1"/>
          </p:nvPr>
        </p:nvSpPr>
        <p:spPr>
          <a:xfrm>
            <a:off x="838200" y="1546578"/>
            <a:ext cx="10515600" cy="4630385"/>
          </a:xfrm>
        </p:spPr>
        <p:txBody>
          <a:bodyPr>
            <a:normAutofit/>
          </a:bodyPr>
          <a:lstStyle/>
          <a:p>
            <a:r>
              <a:rPr lang="en-US" sz="2400" dirty="0">
                <a:latin typeface="Comic Sans MS" charset="0"/>
                <a:ea typeface="Comic Sans MS" charset="0"/>
                <a:cs typeface="Comic Sans MS" charset="0"/>
              </a:rPr>
              <a:t>Device </a:t>
            </a:r>
            <a:r>
              <a:rPr lang="en-US" sz="2400" dirty="0" smtClean="0">
                <a:latin typeface="Comic Sans MS" charset="0"/>
                <a:ea typeface="Comic Sans MS" charset="0"/>
                <a:cs typeface="Comic Sans MS" charset="0"/>
              </a:rPr>
              <a:t>Manager</a:t>
            </a:r>
          </a:p>
          <a:p>
            <a:pPr lvl="1"/>
            <a:r>
              <a:rPr lang="en-US" sz="2000" dirty="0">
                <a:latin typeface="Comic Sans MS" charset="0"/>
                <a:ea typeface="Comic Sans MS" charset="0"/>
                <a:cs typeface="Comic Sans MS" charset="0"/>
              </a:rPr>
              <a:t>The device manager allows individual devices to be configured and managed securely in a coarse-grained way; management can be done through a console or programmatically. The device manager establishes the identity of a device, and provides the mechanism for authenticating a device when connecting. It also maintains a logical configuration of each device and can be used to remotely control the device from the cloud.</a:t>
            </a:r>
          </a:p>
          <a:p>
            <a:r>
              <a:rPr lang="en-US" sz="2400" dirty="0">
                <a:latin typeface="Comic Sans MS" charset="0"/>
                <a:ea typeface="Comic Sans MS" charset="0"/>
                <a:cs typeface="Comic Sans MS" charset="0"/>
              </a:rPr>
              <a:t>Protocol </a:t>
            </a:r>
            <a:r>
              <a:rPr lang="en-US" sz="2400" dirty="0" smtClean="0">
                <a:latin typeface="Comic Sans MS" charset="0"/>
                <a:ea typeface="Comic Sans MS" charset="0"/>
                <a:cs typeface="Comic Sans MS" charset="0"/>
              </a:rPr>
              <a:t>Bridge</a:t>
            </a:r>
          </a:p>
          <a:p>
            <a:pPr lvl="1"/>
            <a:r>
              <a:rPr lang="en-US" sz="2000" dirty="0">
                <a:latin typeface="Comic Sans MS" charset="0"/>
                <a:ea typeface="Comic Sans MS" charset="0"/>
                <a:cs typeface="Comic Sans MS" charset="0"/>
              </a:rPr>
              <a:t>The protocol bridge provides connection endpoints for protocols with automatic load balancing for all device connections. The protocol bridge has native support for secure connection over industry standard protocols such as MQTT, HTTP. The protocol bridge publishes all device telemetry to Cloud Pub/Sub, which can then be consumed by downstream analytic systems.</a:t>
            </a:r>
          </a:p>
        </p:txBody>
      </p:sp>
    </p:spTree>
    <p:extLst>
      <p:ext uri="{BB962C8B-B14F-4D97-AF65-F5344CB8AC3E}">
        <p14:creationId xmlns:p14="http://schemas.microsoft.com/office/powerpoint/2010/main" val="708854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IoT End to End System</a:t>
            </a:r>
            <a:endParaRPr lang="en-US" dirty="0"/>
          </a:p>
        </p:txBody>
      </p:sp>
      <p:pic>
        <p:nvPicPr>
          <p:cNvPr id="4" name="Content Placeholder 3"/>
          <p:cNvPicPr>
            <a:picLocks noGrp="1" noChangeAspect="1"/>
          </p:cNvPicPr>
          <p:nvPr>
            <p:ph idx="1"/>
          </p:nvPr>
        </p:nvPicPr>
        <p:blipFill>
          <a:blip r:embed="rId2"/>
          <a:stretch>
            <a:fillRect/>
          </a:stretch>
        </p:blipFill>
        <p:spPr>
          <a:xfrm>
            <a:off x="838200" y="1900175"/>
            <a:ext cx="10515600" cy="4202237"/>
          </a:xfrm>
          <a:prstGeom prst="rect">
            <a:avLst/>
          </a:prstGeom>
        </p:spPr>
      </p:pic>
    </p:spTree>
    <p:extLst>
      <p:ext uri="{BB962C8B-B14F-4D97-AF65-F5344CB8AC3E}">
        <p14:creationId xmlns:p14="http://schemas.microsoft.com/office/powerpoint/2010/main" val="4305094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IoT data abstraction</a:t>
            </a:r>
          </a:p>
        </p:txBody>
      </p:sp>
      <p:pic>
        <p:nvPicPr>
          <p:cNvPr id="4" name="Content Placeholder 3"/>
          <p:cNvPicPr>
            <a:picLocks noGrp="1" noChangeAspect="1"/>
          </p:cNvPicPr>
          <p:nvPr>
            <p:ph idx="1"/>
          </p:nvPr>
        </p:nvPicPr>
        <p:blipFill>
          <a:blip r:embed="rId2"/>
          <a:stretch>
            <a:fillRect/>
          </a:stretch>
        </p:blipFill>
        <p:spPr>
          <a:xfrm>
            <a:off x="1318804" y="1825625"/>
            <a:ext cx="9554391" cy="4351338"/>
          </a:xfrm>
          <a:prstGeom prst="rect">
            <a:avLst/>
          </a:prstGeom>
        </p:spPr>
      </p:pic>
    </p:spTree>
    <p:extLst>
      <p:ext uri="{BB962C8B-B14F-4D97-AF65-F5344CB8AC3E}">
        <p14:creationId xmlns:p14="http://schemas.microsoft.com/office/powerpoint/2010/main" val="18803131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2182</TotalTime>
  <Words>412</Words>
  <Application>Microsoft Macintosh PowerPoint</Application>
  <PresentationFormat>Widescreen</PresentationFormat>
  <Paragraphs>101</Paragraphs>
  <Slides>14</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Calibri Light</vt:lpstr>
      <vt:lpstr>Comic Sans MS</vt:lpstr>
      <vt:lpstr>DengXian</vt:lpstr>
      <vt:lpstr>Monaco</vt:lpstr>
      <vt:lpstr>ＭＳ Ｐゴシック</vt:lpstr>
      <vt:lpstr>Times</vt:lpstr>
      <vt:lpstr>Office Theme</vt:lpstr>
      <vt:lpstr>Architecture Design</vt:lpstr>
      <vt:lpstr>PowerPoint Presentation</vt:lpstr>
      <vt:lpstr>Conversation System</vt:lpstr>
      <vt:lpstr>PowerPoint Presentation</vt:lpstr>
      <vt:lpstr>PowerPoint Presentation</vt:lpstr>
      <vt:lpstr>On-device processing</vt:lpstr>
      <vt:lpstr>CORE FEATURES</vt:lpstr>
      <vt:lpstr>IoT End to End System</vt:lpstr>
      <vt:lpstr>IoT data abstraction</vt:lpstr>
      <vt:lpstr>IoT platform : data abstraction layers</vt:lpstr>
      <vt:lpstr>Capturing an IoT System with a graph data base</vt:lpstr>
      <vt:lpstr>Capturing IoT data as a graph</vt:lpstr>
      <vt:lpstr>IoT Chatbot  http://radiostud.io/facilities-management-iot-chatbot-azure-iot/</vt:lpstr>
      <vt:lpstr>Facilities Management with IoT Chatbot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68</cp:revision>
  <dcterms:created xsi:type="dcterms:W3CDTF">2017-08-05T12:46:59Z</dcterms:created>
  <dcterms:modified xsi:type="dcterms:W3CDTF">2017-09-30T14:31:10Z</dcterms:modified>
</cp:coreProperties>
</file>